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2"/>
  </p:notesMasterIdLst>
  <p:handoutMasterIdLst>
    <p:handoutMasterId r:id="rId43"/>
  </p:handoutMasterIdLst>
  <p:sldIdLst>
    <p:sldId id="524" r:id="rId2"/>
    <p:sldId id="551" r:id="rId3"/>
    <p:sldId id="550" r:id="rId4"/>
    <p:sldId id="525" r:id="rId5"/>
    <p:sldId id="526" r:id="rId6"/>
    <p:sldId id="527" r:id="rId7"/>
    <p:sldId id="528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53" r:id="rId17"/>
    <p:sldId id="552" r:id="rId18"/>
    <p:sldId id="511" r:id="rId19"/>
    <p:sldId id="512" r:id="rId20"/>
    <p:sldId id="513" r:id="rId21"/>
    <p:sldId id="514" r:id="rId22"/>
    <p:sldId id="515" r:id="rId23"/>
    <p:sldId id="516" r:id="rId24"/>
    <p:sldId id="521" r:id="rId25"/>
    <p:sldId id="517" r:id="rId26"/>
    <p:sldId id="518" r:id="rId27"/>
    <p:sldId id="522" r:id="rId28"/>
    <p:sldId id="519" r:id="rId29"/>
    <p:sldId id="520" r:id="rId30"/>
    <p:sldId id="523" r:id="rId31"/>
    <p:sldId id="537" r:id="rId32"/>
    <p:sldId id="538" r:id="rId33"/>
    <p:sldId id="539" r:id="rId34"/>
    <p:sldId id="540" r:id="rId35"/>
    <p:sldId id="542" r:id="rId36"/>
    <p:sldId id="543" r:id="rId37"/>
    <p:sldId id="544" r:id="rId38"/>
    <p:sldId id="545" r:id="rId39"/>
    <p:sldId id="546" r:id="rId40"/>
    <p:sldId id="548" r:id="rId41"/>
  </p:sldIdLst>
  <p:sldSz cx="9144000" cy="6858000" type="screen4x3"/>
  <p:notesSz cx="6858000" cy="9296400"/>
  <p:custShowLst>
    <p:custShow name="Presentación personalizada 1" id="0">
      <p:sldLst>
        <p:sld r:id="rId19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587DE75-3D80-438F-9473-5D1CD316CD3D}">
          <p14:sldIdLst>
            <p14:sldId id="524"/>
            <p14:sldId id="551"/>
            <p14:sldId id="550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53"/>
            <p14:sldId id="552"/>
            <p14:sldId id="511"/>
          </p14:sldIdLst>
        </p14:section>
        <p14:section name="Sección sin título" id="{17B9B543-69B0-42F3-8F92-153B41C0D53C}">
          <p14:sldIdLst>
            <p14:sldId id="512"/>
            <p14:sldId id="513"/>
            <p14:sldId id="514"/>
            <p14:sldId id="515"/>
            <p14:sldId id="516"/>
            <p14:sldId id="521"/>
            <p14:sldId id="517"/>
            <p14:sldId id="518"/>
            <p14:sldId id="522"/>
            <p14:sldId id="519"/>
            <p14:sldId id="520"/>
            <p14:sldId id="523"/>
            <p14:sldId id="537"/>
            <p14:sldId id="538"/>
            <p14:sldId id="539"/>
            <p14:sldId id="540"/>
            <p14:sldId id="542"/>
            <p14:sldId id="543"/>
            <p14:sldId id="544"/>
            <p14:sldId id="545"/>
            <p14:sldId id="546"/>
            <p14:sldId id="54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F711"/>
    <a:srgbClr val="B7FFD8"/>
    <a:srgbClr val="FD4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9" autoAdjust="0"/>
    <p:restoredTop sz="94676" autoAdjust="0"/>
  </p:normalViewPr>
  <p:slideViewPr>
    <p:cSldViewPr>
      <p:cViewPr>
        <p:scale>
          <a:sx n="90" d="100"/>
          <a:sy n="90" d="100"/>
        </p:scale>
        <p:origin x="-192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Empalme%202016\Ingresos%20Ftes%20y%20Usos%202012%20-%20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Empalme%202016\Ingresos%20Ftes%20y%20Usos%202012%20-%20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Empalme%202016\Ingresos%20Ftes%20y%20Usos%202012%20-%2020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Empalme%202016\Ingresos%20Ftes%20y%20Usos%202012%20-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Empalme%202016\Ingresos%20Ftes%20y%20Usos%202012%20-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Empalme%202016\Ingresos%20Ftes%20y%20Usos%202012%20-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Empalme%202016\Ingresos%20Ftes%20y%20Usos%202012%20-%20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Empalme%202016\Ingresos%20Ftes%20y%20Usos%202012%20-%20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Empalme%202016\Ingresos%20Ftes%20y%20Usos%202012%20-%20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Empalme%202016\Ingresos%20Ftes%20y%20Usos%202012%20-%20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Empalme%202016\Ingresos%20Ftes%20y%20Usos%202012%20-%20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Empalme%202016\Ingresos%20Ftes%20y%20Usos%202012%20-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chemeClr val="bg1"/>
                </a:solidFill>
              </a:rPr>
              <a:t>Subcuenta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Otros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Gastos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Salud</a:t>
            </a:r>
            <a:r>
              <a:rPr lang="en-US" sz="2000" b="1" dirty="0">
                <a:solidFill>
                  <a:schemeClr val="bg1"/>
                </a:solidFill>
              </a:rPr>
              <a:t> - </a:t>
            </a:r>
            <a:r>
              <a:rPr lang="en-US" sz="2000" b="1" dirty="0" err="1">
                <a:solidFill>
                  <a:schemeClr val="bg1"/>
                </a:solidFill>
              </a:rPr>
              <a:t>Funcionamiento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- </a:t>
            </a:r>
            <a:r>
              <a:rPr lang="en-US" sz="2000" b="1" dirty="0" err="1">
                <a:solidFill>
                  <a:schemeClr val="bg1"/>
                </a:solidFill>
              </a:rPr>
              <a:t>Recaudos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por</a:t>
            </a:r>
            <a:r>
              <a:rPr lang="en-US" sz="2000" b="1" dirty="0">
                <a:solidFill>
                  <a:schemeClr val="bg1"/>
                </a:solidFill>
              </a:rPr>
              <a:t> Fuente de </a:t>
            </a:r>
            <a:r>
              <a:rPr lang="en-US" sz="2000" b="1" dirty="0" err="1" smtClean="0">
                <a:solidFill>
                  <a:schemeClr val="bg1"/>
                </a:solidFill>
              </a:rPr>
              <a:t>Financiación</a:t>
            </a:r>
            <a:r>
              <a:rPr lang="en-US" sz="2000" b="1" dirty="0" smtClean="0">
                <a:solidFill>
                  <a:schemeClr val="bg1"/>
                </a:solidFill>
              </a:rPr>
              <a:t> -2012-2015</a:t>
            </a:r>
            <a:endParaRPr lang="en-US" sz="20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8.1383529647752716E-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'2012 - 2015 Recaudos'!$J$4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Recaudos'!$I$5:$I$10</c:f>
              <c:strCache>
                <c:ptCount val="6"/>
                <c:pt idx="0">
                  <c:v>Rentas Cedidas</c:v>
                </c:pt>
                <c:pt idx="1">
                  <c:v>Recursos Propios Departamento</c:v>
                </c:pt>
                <c:pt idx="2">
                  <c:v>Transferencia Nacion</c:v>
                </c:pt>
                <c:pt idx="3">
                  <c:v>Recursos de Capital - Rendimientos</c:v>
                </c:pt>
                <c:pt idx="4">
                  <c:v>Recursos de Capital - Saldo Caja y Bancos</c:v>
                </c:pt>
                <c:pt idx="5">
                  <c:v>Rentas Destinacion Especial</c:v>
                </c:pt>
              </c:strCache>
            </c:strRef>
          </c:cat>
          <c:val>
            <c:numRef>
              <c:f>'2012 - 2015 Recaudos'!$J$5:$J$10</c:f>
              <c:numCache>
                <c:formatCode>#,##0</c:formatCode>
                <c:ptCount val="6"/>
                <c:pt idx="0">
                  <c:v>27495</c:v>
                </c:pt>
                <c:pt idx="1">
                  <c:v>53</c:v>
                </c:pt>
                <c:pt idx="2">
                  <c:v>0</c:v>
                </c:pt>
                <c:pt idx="3">
                  <c:v>0</c:v>
                </c:pt>
                <c:pt idx="4">
                  <c:v>3134</c:v>
                </c:pt>
                <c:pt idx="5">
                  <c:v>4363</c:v>
                </c:pt>
              </c:numCache>
            </c:numRef>
          </c:val>
        </c:ser>
        <c:ser>
          <c:idx val="1"/>
          <c:order val="1"/>
          <c:tx>
            <c:strRef>
              <c:f>'2012 - 2015 Recaudos'!$K$4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Recaudos'!$I$5:$I$10</c:f>
              <c:strCache>
                <c:ptCount val="6"/>
                <c:pt idx="0">
                  <c:v>Rentas Cedidas</c:v>
                </c:pt>
                <c:pt idx="1">
                  <c:v>Recursos Propios Departamento</c:v>
                </c:pt>
                <c:pt idx="2">
                  <c:v>Transferencia Nacion</c:v>
                </c:pt>
                <c:pt idx="3">
                  <c:v>Recursos de Capital - Rendimientos</c:v>
                </c:pt>
                <c:pt idx="4">
                  <c:v>Recursos de Capital - Saldo Caja y Bancos</c:v>
                </c:pt>
                <c:pt idx="5">
                  <c:v>Rentas Destinacion Especial</c:v>
                </c:pt>
              </c:strCache>
            </c:strRef>
          </c:cat>
          <c:val>
            <c:numRef>
              <c:f>'2012 - 2015 Recaudos'!$K$5:$K$10</c:f>
              <c:numCache>
                <c:formatCode>#,##0</c:formatCode>
                <c:ptCount val="6"/>
                <c:pt idx="0">
                  <c:v>28938</c:v>
                </c:pt>
                <c:pt idx="1">
                  <c:v>30</c:v>
                </c:pt>
                <c:pt idx="2">
                  <c:v>0</c:v>
                </c:pt>
                <c:pt idx="3">
                  <c:v>36</c:v>
                </c:pt>
                <c:pt idx="4">
                  <c:v>2134</c:v>
                </c:pt>
                <c:pt idx="5">
                  <c:v>5693</c:v>
                </c:pt>
              </c:numCache>
            </c:numRef>
          </c:val>
        </c:ser>
        <c:ser>
          <c:idx val="2"/>
          <c:order val="2"/>
          <c:tx>
            <c:strRef>
              <c:f>'2012 - 2015 Recaudos'!$L$4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Recaudos'!$I$5:$I$10</c:f>
              <c:strCache>
                <c:ptCount val="6"/>
                <c:pt idx="0">
                  <c:v>Rentas Cedidas</c:v>
                </c:pt>
                <c:pt idx="1">
                  <c:v>Recursos Propios Departamento</c:v>
                </c:pt>
                <c:pt idx="2">
                  <c:v>Transferencia Nacion</c:v>
                </c:pt>
                <c:pt idx="3">
                  <c:v>Recursos de Capital - Rendimientos</c:v>
                </c:pt>
                <c:pt idx="4">
                  <c:v>Recursos de Capital - Saldo Caja y Bancos</c:v>
                </c:pt>
                <c:pt idx="5">
                  <c:v>Rentas Destinacion Especial</c:v>
                </c:pt>
              </c:strCache>
            </c:strRef>
          </c:cat>
          <c:val>
            <c:numRef>
              <c:f>'2012 - 2015 Recaudos'!$L$5:$L$10</c:f>
              <c:numCache>
                <c:formatCode>#,##0</c:formatCode>
                <c:ptCount val="6"/>
                <c:pt idx="0">
                  <c:v>30807</c:v>
                </c:pt>
                <c:pt idx="1">
                  <c:v>0</c:v>
                </c:pt>
                <c:pt idx="2">
                  <c:v>4632</c:v>
                </c:pt>
                <c:pt idx="3">
                  <c:v>36</c:v>
                </c:pt>
                <c:pt idx="4">
                  <c:v>1908</c:v>
                </c:pt>
                <c:pt idx="5">
                  <c:v>6351</c:v>
                </c:pt>
              </c:numCache>
            </c:numRef>
          </c:val>
        </c:ser>
        <c:ser>
          <c:idx val="3"/>
          <c:order val="3"/>
          <c:tx>
            <c:strRef>
              <c:f>'2012 - 2015 Recaudos'!$M$4</c:f>
              <c:strCache>
                <c:ptCount val="1"/>
                <c:pt idx="0">
                  <c:v>2015 
septiembre 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Recaudos'!$I$5:$I$10</c:f>
              <c:strCache>
                <c:ptCount val="6"/>
                <c:pt idx="0">
                  <c:v>Rentas Cedidas</c:v>
                </c:pt>
                <c:pt idx="1">
                  <c:v>Recursos Propios Departamento</c:v>
                </c:pt>
                <c:pt idx="2">
                  <c:v>Transferencia Nacion</c:v>
                </c:pt>
                <c:pt idx="3">
                  <c:v>Recursos de Capital - Rendimientos</c:v>
                </c:pt>
                <c:pt idx="4">
                  <c:v>Recursos de Capital - Saldo Caja y Bancos</c:v>
                </c:pt>
                <c:pt idx="5">
                  <c:v>Rentas Destinacion Especial</c:v>
                </c:pt>
              </c:strCache>
            </c:strRef>
          </c:cat>
          <c:val>
            <c:numRef>
              <c:f>'2012 - 2015 Recaudos'!$M$5:$M$10</c:f>
              <c:numCache>
                <c:formatCode>#,##0</c:formatCode>
                <c:ptCount val="6"/>
                <c:pt idx="0">
                  <c:v>22638</c:v>
                </c:pt>
                <c:pt idx="1">
                  <c:v>0</c:v>
                </c:pt>
                <c:pt idx="2">
                  <c:v>0</c:v>
                </c:pt>
                <c:pt idx="3">
                  <c:v>27</c:v>
                </c:pt>
                <c:pt idx="4">
                  <c:v>1681</c:v>
                </c:pt>
                <c:pt idx="5">
                  <c:v>7152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47328"/>
        <c:axId val="77482816"/>
        <c:axId val="0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'2012 - 2015 Recaudos'!$N$4</c15:sqref>
                        </c15:formulaRef>
                      </c:ext>
                    </c:extLst>
                    <c:strCache>
                      <c:ptCount val="1"/>
                      <c:pt idx="0">
                        <c:v>Total general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'2012 - 2015 Recaudos'!$I$5:$I$10</c15:sqref>
                        </c15:formulaRef>
                      </c:ext>
                    </c:extLst>
                    <c:strCache>
                      <c:ptCount val="6"/>
                      <c:pt idx="0">
                        <c:v>Rentas Cedidas</c:v>
                      </c:pt>
                      <c:pt idx="1">
                        <c:v>Recursos Propios Departamento</c:v>
                      </c:pt>
                      <c:pt idx="2">
                        <c:v>Transferencia Nacion</c:v>
                      </c:pt>
                      <c:pt idx="3">
                        <c:v>Recursos de Capital - Rendimientos</c:v>
                      </c:pt>
                      <c:pt idx="4">
                        <c:v>Recursos de Capital - Saldo Caja y Bancos</c:v>
                      </c:pt>
                      <c:pt idx="5">
                        <c:v>Rentas Destinacion Especial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'2012 - 2015 Recaudos'!$N$5:$N$10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109878</c:v>
                      </c:pt>
                      <c:pt idx="1">
                        <c:v>83</c:v>
                      </c:pt>
                      <c:pt idx="2">
                        <c:v>4632</c:v>
                      </c:pt>
                      <c:pt idx="3">
                        <c:v>99</c:v>
                      </c:pt>
                      <c:pt idx="4">
                        <c:v>8857</c:v>
                      </c:pt>
                      <c:pt idx="5">
                        <c:v>23559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254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482816"/>
        <c:crosses val="autoZero"/>
        <c:auto val="1"/>
        <c:lblAlgn val="ctr"/>
        <c:lblOffset val="100"/>
        <c:noMultiLvlLbl val="0"/>
      </c:catAx>
      <c:valAx>
        <c:axId val="7748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547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chemeClr val="bg1"/>
                </a:solidFill>
              </a:rPr>
              <a:t>Subcuenta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Salud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Publica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Colectiva</a:t>
            </a:r>
            <a:endParaRPr lang="en-US" sz="1800" b="1" dirty="0">
              <a:solidFill>
                <a:schemeClr val="bg1"/>
              </a:solidFill>
            </a:endParaRPr>
          </a:p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Total </a:t>
            </a:r>
            <a:r>
              <a:rPr lang="en-US" sz="1800" b="1" dirty="0" err="1">
                <a:solidFill>
                  <a:schemeClr val="bg1"/>
                </a:solidFill>
              </a:rPr>
              <a:t>Recaudos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por</a:t>
            </a:r>
            <a:r>
              <a:rPr lang="en-US" sz="1800" b="1" dirty="0">
                <a:solidFill>
                  <a:schemeClr val="bg1"/>
                </a:solidFill>
              </a:rPr>
              <a:t> Fuente de </a:t>
            </a:r>
            <a:r>
              <a:rPr lang="en-US" sz="1800" b="1" dirty="0" err="1">
                <a:solidFill>
                  <a:schemeClr val="bg1"/>
                </a:solidFill>
              </a:rPr>
              <a:t>Financiacion</a:t>
            </a:r>
            <a:r>
              <a:rPr lang="en-US" sz="1800" b="1" dirty="0">
                <a:solidFill>
                  <a:schemeClr val="bg1"/>
                </a:solidFill>
              </a:rPr>
              <a:t> 2012 - 2015</a:t>
            </a:r>
          </a:p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($222.187 </a:t>
            </a:r>
            <a:r>
              <a:rPr lang="en-US" sz="1800" b="1" dirty="0" err="1">
                <a:solidFill>
                  <a:schemeClr val="bg1"/>
                </a:solidFill>
              </a:rPr>
              <a:t>Millones</a:t>
            </a:r>
            <a:r>
              <a:rPr lang="en-US" sz="1800" b="1" dirty="0">
                <a:solidFill>
                  <a:schemeClr val="bg1"/>
                </a:solidFill>
              </a:rPr>
              <a:t> de Pesos)</a:t>
            </a:r>
          </a:p>
        </c:rich>
      </c:tx>
      <c:layout>
        <c:manualLayout>
          <c:xMode val="edge"/>
          <c:yMode val="edge"/>
          <c:x val="7.6142034267444467E-2"/>
          <c:y val="3.543052928747066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4"/>
          <c:order val="0"/>
          <c:tx>
            <c:strRef>
              <c:f>'2012 - 2015 Recaudos'!$N$4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Recaudos'!$I$44:$I$48</c:f>
              <c:strCache>
                <c:ptCount val="5"/>
                <c:pt idx="0">
                  <c:v>SGP</c:v>
                </c:pt>
                <c:pt idx="1">
                  <c:v>Transferencia Nacion</c:v>
                </c:pt>
                <c:pt idx="2">
                  <c:v>Recursos de Capital - Rendimientos</c:v>
                </c:pt>
                <c:pt idx="3">
                  <c:v>Recursos de Capital - Saldo Caja y Bancos</c:v>
                </c:pt>
                <c:pt idx="4">
                  <c:v>Rentas Destinacion Especial</c:v>
                </c:pt>
              </c:strCache>
            </c:strRef>
          </c:cat>
          <c:val>
            <c:numRef>
              <c:f>'2012 - 2015 Recaudos'!$N$44:$N$48</c:f>
              <c:numCache>
                <c:formatCode>#,##0</c:formatCode>
                <c:ptCount val="5"/>
                <c:pt idx="0">
                  <c:v>124645</c:v>
                </c:pt>
                <c:pt idx="1">
                  <c:v>13250</c:v>
                </c:pt>
                <c:pt idx="2">
                  <c:v>5559</c:v>
                </c:pt>
                <c:pt idx="3">
                  <c:v>77675</c:v>
                </c:pt>
                <c:pt idx="4">
                  <c:v>1058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96832"/>
        <c:axId val="100217344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'2012 - 2015 Recaudos'!$J$4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'2012 - 2015 Recaudos'!$I$44:$I$48</c15:sqref>
                        </c15:formulaRef>
                      </c:ext>
                    </c:extLst>
                    <c:strCache>
                      <c:ptCount val="5"/>
                      <c:pt idx="0">
                        <c:v>SGP</c:v>
                      </c:pt>
                      <c:pt idx="1">
                        <c:v>Transferencia Nacion</c:v>
                      </c:pt>
                      <c:pt idx="2">
                        <c:v>Recursos de Capital - Rendimientos</c:v>
                      </c:pt>
                      <c:pt idx="3">
                        <c:v>Recursos de Capital - Saldo Caja y Bancos</c:v>
                      </c:pt>
                      <c:pt idx="4">
                        <c:v>Rentas Destinacion Especial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'2012 - 2015 Recaudos'!$J$44:$J$48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30249</c:v>
                      </c:pt>
                      <c:pt idx="1">
                        <c:v>4294</c:v>
                      </c:pt>
                      <c:pt idx="2">
                        <c:v>1757</c:v>
                      </c:pt>
                      <c:pt idx="3">
                        <c:v>18203</c:v>
                      </c:pt>
                      <c:pt idx="4">
                        <c:v>378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Recaudos'!$K$4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Recaudos'!$I$44:$I$48</c15:sqref>
                        </c15:formulaRef>
                      </c:ext>
                    </c:extLst>
                    <c:strCache>
                      <c:ptCount val="5"/>
                      <c:pt idx="0">
                        <c:v>SGP</c:v>
                      </c:pt>
                      <c:pt idx="1">
                        <c:v>Transferencia Nacion</c:v>
                      </c:pt>
                      <c:pt idx="2">
                        <c:v>Recursos de Capital - Rendimientos</c:v>
                      </c:pt>
                      <c:pt idx="3">
                        <c:v>Recursos de Capital - Saldo Caja y Bancos</c:v>
                      </c:pt>
                      <c:pt idx="4">
                        <c:v>Rentas Destinacion Especial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Recaudos'!$K$44:$K$48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32359</c:v>
                      </c:pt>
                      <c:pt idx="1">
                        <c:v>3776</c:v>
                      </c:pt>
                      <c:pt idx="2">
                        <c:v>1583</c:v>
                      </c:pt>
                      <c:pt idx="3">
                        <c:v>25274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Recaudos'!$L$4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Recaudos'!$I$44:$I$48</c15:sqref>
                        </c15:formulaRef>
                      </c:ext>
                    </c:extLst>
                    <c:strCache>
                      <c:ptCount val="5"/>
                      <c:pt idx="0">
                        <c:v>SGP</c:v>
                      </c:pt>
                      <c:pt idx="1">
                        <c:v>Transferencia Nacion</c:v>
                      </c:pt>
                      <c:pt idx="2">
                        <c:v>Recursos de Capital - Rendimientos</c:v>
                      </c:pt>
                      <c:pt idx="3">
                        <c:v>Recursos de Capital - Saldo Caja y Bancos</c:v>
                      </c:pt>
                      <c:pt idx="4">
                        <c:v>Rentas Destinacion Especial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Recaudos'!$L$44:$L$48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33933</c:v>
                      </c:pt>
                      <c:pt idx="1">
                        <c:v>3176</c:v>
                      </c:pt>
                      <c:pt idx="2">
                        <c:v>1285</c:v>
                      </c:pt>
                      <c:pt idx="3">
                        <c:v>19751</c:v>
                      </c:pt>
                      <c:pt idx="4">
                        <c:v>429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Recaudos'!$M$4</c15:sqref>
                        </c15:formulaRef>
                      </c:ext>
                    </c:extLst>
                    <c:strCache>
                      <c:ptCount val="1"/>
                      <c:pt idx="0">
                        <c:v>2015 
septiembre 30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Recaudos'!$I$44:$I$48</c15:sqref>
                        </c15:formulaRef>
                      </c:ext>
                    </c:extLst>
                    <c:strCache>
                      <c:ptCount val="5"/>
                      <c:pt idx="0">
                        <c:v>SGP</c:v>
                      </c:pt>
                      <c:pt idx="1">
                        <c:v>Transferencia Nacion</c:v>
                      </c:pt>
                      <c:pt idx="2">
                        <c:v>Recursos de Capital - Rendimientos</c:v>
                      </c:pt>
                      <c:pt idx="3">
                        <c:v>Recursos de Capital - Saldo Caja y Bancos</c:v>
                      </c:pt>
                      <c:pt idx="4">
                        <c:v>Rentas Destinacion Especial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Recaudos'!$M$44:$M$48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28104</c:v>
                      </c:pt>
                      <c:pt idx="1">
                        <c:v>2004</c:v>
                      </c:pt>
                      <c:pt idx="2">
                        <c:v>934</c:v>
                      </c:pt>
                      <c:pt idx="3">
                        <c:v>14447</c:v>
                      </c:pt>
                      <c:pt idx="4">
                        <c:v>251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42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0217344"/>
        <c:crosses val="autoZero"/>
        <c:auto val="1"/>
        <c:lblAlgn val="ctr"/>
        <c:lblOffset val="100"/>
        <c:noMultiLvlLbl val="0"/>
      </c:catAx>
      <c:valAx>
        <c:axId val="10021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296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bg1"/>
                </a:solidFill>
              </a:rPr>
              <a:t>TOTAL RECAUDOS</a:t>
            </a:r>
            <a:r>
              <a:rPr lang="en-US" sz="1800" b="1" baseline="0" dirty="0" smtClean="0">
                <a:solidFill>
                  <a:schemeClr val="bg1"/>
                </a:solidFill>
              </a:rPr>
              <a:t> POR SUBCUENTAS</a:t>
            </a: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 smtClean="0">
                <a:solidFill>
                  <a:schemeClr val="bg1"/>
                </a:solidFill>
              </a:rPr>
              <a:t>Periodo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2012 - 2015</a:t>
            </a: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b="1" dirty="0"/>
          </a:p>
        </c:rich>
      </c:tx>
      <c:layout>
        <c:manualLayout>
          <c:xMode val="edge"/>
          <c:yMode val="edge"/>
          <c:x val="0.122568750914815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'2012 - 2015 Recaudos'!$J$4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Recaudos'!$I$57:$I$61</c:f>
              <c:strCache>
                <c:ptCount val="5"/>
                <c:pt idx="0">
                  <c:v>Otros Gastos en Salud - Funcionamiento</c:v>
                </c:pt>
                <c:pt idx="1">
                  <c:v>Otros Gastos en Salud - Inversion</c:v>
                </c:pt>
                <c:pt idx="2">
                  <c:v>Otros Gastos en Salud Inversion - Aseguramiento</c:v>
                </c:pt>
                <c:pt idx="3">
                  <c:v>Atencion a la Poblacion No Cubierta con Sub. A la Dmda</c:v>
                </c:pt>
                <c:pt idx="4">
                  <c:v>Salud Publica Colectiva</c:v>
                </c:pt>
              </c:strCache>
            </c:strRef>
          </c:cat>
          <c:val>
            <c:numRef>
              <c:f>'2012 - 2015 Recaudos'!$J$57:$J$61</c:f>
              <c:numCache>
                <c:formatCode>#,##0</c:formatCode>
                <c:ptCount val="5"/>
                <c:pt idx="0">
                  <c:v>36595</c:v>
                </c:pt>
                <c:pt idx="1">
                  <c:v>108125</c:v>
                </c:pt>
                <c:pt idx="2">
                  <c:v>137789</c:v>
                </c:pt>
                <c:pt idx="3">
                  <c:v>389837</c:v>
                </c:pt>
                <c:pt idx="4">
                  <c:v>54881</c:v>
                </c:pt>
              </c:numCache>
            </c:numRef>
          </c:val>
        </c:ser>
        <c:ser>
          <c:idx val="1"/>
          <c:order val="1"/>
          <c:tx>
            <c:strRef>
              <c:f>'2012 - 2015 Recaudos'!$K$4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Recaudos'!$I$57:$I$61</c:f>
              <c:strCache>
                <c:ptCount val="5"/>
                <c:pt idx="0">
                  <c:v>Otros Gastos en Salud - Funcionamiento</c:v>
                </c:pt>
                <c:pt idx="1">
                  <c:v>Otros Gastos en Salud - Inversion</c:v>
                </c:pt>
                <c:pt idx="2">
                  <c:v>Otros Gastos en Salud Inversion - Aseguramiento</c:v>
                </c:pt>
                <c:pt idx="3">
                  <c:v>Atencion a la Poblacion No Cubierta con Sub. A la Dmda</c:v>
                </c:pt>
                <c:pt idx="4">
                  <c:v>Salud Publica Colectiva</c:v>
                </c:pt>
              </c:strCache>
            </c:strRef>
          </c:cat>
          <c:val>
            <c:numRef>
              <c:f>'2012 - 2015 Recaudos'!$K$57:$K$61</c:f>
              <c:numCache>
                <c:formatCode>#,##0</c:formatCode>
                <c:ptCount val="5"/>
                <c:pt idx="0">
                  <c:v>37635</c:v>
                </c:pt>
                <c:pt idx="1">
                  <c:v>203360</c:v>
                </c:pt>
                <c:pt idx="2">
                  <c:v>171452</c:v>
                </c:pt>
                <c:pt idx="3">
                  <c:v>259183</c:v>
                </c:pt>
                <c:pt idx="4">
                  <c:v>62992</c:v>
                </c:pt>
              </c:numCache>
            </c:numRef>
          </c:val>
        </c:ser>
        <c:ser>
          <c:idx val="2"/>
          <c:order val="2"/>
          <c:tx>
            <c:strRef>
              <c:f>'2012 - 2015 Recaudos'!$L$4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Recaudos'!$I$57:$I$61</c:f>
              <c:strCache>
                <c:ptCount val="5"/>
                <c:pt idx="0">
                  <c:v>Otros Gastos en Salud - Funcionamiento</c:v>
                </c:pt>
                <c:pt idx="1">
                  <c:v>Otros Gastos en Salud - Inversion</c:v>
                </c:pt>
                <c:pt idx="2">
                  <c:v>Otros Gastos en Salud Inversion - Aseguramiento</c:v>
                </c:pt>
                <c:pt idx="3">
                  <c:v>Atencion a la Poblacion No Cubierta con Sub. A la Dmda</c:v>
                </c:pt>
                <c:pt idx="4">
                  <c:v>Salud Publica Colectiva</c:v>
                </c:pt>
              </c:strCache>
            </c:strRef>
          </c:cat>
          <c:val>
            <c:numRef>
              <c:f>'2012 - 2015 Recaudos'!$L$57:$L$61</c:f>
              <c:numCache>
                <c:formatCode>#,##0</c:formatCode>
                <c:ptCount val="5"/>
                <c:pt idx="0">
                  <c:v>43734</c:v>
                </c:pt>
                <c:pt idx="1">
                  <c:v>196234</c:v>
                </c:pt>
                <c:pt idx="2">
                  <c:v>190351</c:v>
                </c:pt>
                <c:pt idx="3">
                  <c:v>204364</c:v>
                </c:pt>
                <c:pt idx="4">
                  <c:v>58574</c:v>
                </c:pt>
              </c:numCache>
            </c:numRef>
          </c:val>
        </c:ser>
        <c:ser>
          <c:idx val="3"/>
          <c:order val="3"/>
          <c:tx>
            <c:strRef>
              <c:f>'2012 - 2015 Recaudos'!$M$4</c:f>
              <c:strCache>
                <c:ptCount val="1"/>
                <c:pt idx="0">
                  <c:v>2015 
septiembre 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Recaudos'!$I$57:$I$61</c:f>
              <c:strCache>
                <c:ptCount val="5"/>
                <c:pt idx="0">
                  <c:v>Otros Gastos en Salud - Funcionamiento</c:v>
                </c:pt>
                <c:pt idx="1">
                  <c:v>Otros Gastos en Salud - Inversion</c:v>
                </c:pt>
                <c:pt idx="2">
                  <c:v>Otros Gastos en Salud Inversion - Aseguramiento</c:v>
                </c:pt>
                <c:pt idx="3">
                  <c:v>Atencion a la Poblacion No Cubierta con Sub. A la Dmda</c:v>
                </c:pt>
                <c:pt idx="4">
                  <c:v>Salud Publica Colectiva</c:v>
                </c:pt>
              </c:strCache>
            </c:strRef>
          </c:cat>
          <c:val>
            <c:numRef>
              <c:f>'2012 - 2015 Recaudos'!$M$57:$M$61</c:f>
              <c:numCache>
                <c:formatCode>#,##0</c:formatCode>
                <c:ptCount val="5"/>
                <c:pt idx="0">
                  <c:v>31498</c:v>
                </c:pt>
                <c:pt idx="1">
                  <c:v>146114</c:v>
                </c:pt>
                <c:pt idx="2">
                  <c:v>156645</c:v>
                </c:pt>
                <c:pt idx="3">
                  <c:v>88662</c:v>
                </c:pt>
                <c:pt idx="4">
                  <c:v>45740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98880"/>
        <c:axId val="100230272"/>
        <c:axId val="0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'2012 - 2015 Recaudos'!$N$4</c15:sqref>
                        </c15:formulaRef>
                      </c:ext>
                    </c:extLst>
                    <c:strCache>
                      <c:ptCount val="1"/>
                      <c:pt idx="0">
                        <c:v>Total general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'2012 - 2015 Recaudos'!$I$57:$I$61</c15:sqref>
                        </c15:formulaRef>
                      </c:ext>
                    </c:extLst>
                    <c:strCache>
                      <c:ptCount val="5"/>
                      <c:pt idx="0">
                        <c:v>Otros Gastos en Salud - Funcionamiento</c:v>
                      </c:pt>
                      <c:pt idx="1">
                        <c:v>Otros Gastos en Salud - Inversion</c:v>
                      </c:pt>
                      <c:pt idx="2">
                        <c:v>Otros Gastos en Salud Inversion - Aseguramiento</c:v>
                      </c:pt>
                      <c:pt idx="3">
                        <c:v>Atencion a la Poblacion No Cubierta con Sub. A la Dmda</c:v>
                      </c:pt>
                      <c:pt idx="4">
                        <c:v>Salud Publica Colectiva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'2012 - 2015 Recaudos'!$N$57:$N$61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149462</c:v>
                      </c:pt>
                      <c:pt idx="1">
                        <c:v>653833</c:v>
                      </c:pt>
                      <c:pt idx="2">
                        <c:v>656237</c:v>
                      </c:pt>
                      <c:pt idx="3">
                        <c:v>942046</c:v>
                      </c:pt>
                      <c:pt idx="4">
                        <c:v>222187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429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0230272"/>
        <c:crosses val="autoZero"/>
        <c:auto val="1"/>
        <c:lblAlgn val="ctr"/>
        <c:lblOffset val="100"/>
        <c:noMultiLvlLbl val="0"/>
      </c:catAx>
      <c:valAx>
        <c:axId val="10023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298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 smtClean="0">
                <a:solidFill>
                  <a:schemeClr val="bg1"/>
                </a:solidFill>
              </a:rPr>
              <a:t>Todas</a:t>
            </a:r>
            <a:r>
              <a:rPr lang="en-US" sz="1800" b="1" dirty="0" smtClean="0">
                <a:solidFill>
                  <a:schemeClr val="bg1"/>
                </a:solidFill>
              </a:rPr>
              <a:t> las </a:t>
            </a:r>
            <a:r>
              <a:rPr lang="en-US" sz="1800" b="1" dirty="0" err="1" smtClean="0">
                <a:solidFill>
                  <a:schemeClr val="bg1"/>
                </a:solidFill>
              </a:rPr>
              <a:t>Subcuentas</a:t>
            </a:r>
            <a:endParaRPr lang="en-US" sz="1800" b="1" dirty="0">
              <a:solidFill>
                <a:schemeClr val="bg1"/>
              </a:solidFill>
            </a:endParaRPr>
          </a:p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Total </a:t>
            </a:r>
            <a:r>
              <a:rPr lang="en-US" sz="1800" b="1" dirty="0" err="1">
                <a:solidFill>
                  <a:schemeClr val="bg1"/>
                </a:solidFill>
              </a:rPr>
              <a:t>Recaudos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por</a:t>
            </a:r>
            <a:r>
              <a:rPr lang="en-US" sz="1800" b="1" dirty="0">
                <a:solidFill>
                  <a:schemeClr val="bg1"/>
                </a:solidFill>
              </a:rPr>
              <a:t> Fuente de </a:t>
            </a:r>
            <a:r>
              <a:rPr lang="en-US" sz="1800" b="1" dirty="0" err="1">
                <a:solidFill>
                  <a:schemeClr val="bg1"/>
                </a:solidFill>
              </a:rPr>
              <a:t>Financiacion</a:t>
            </a:r>
            <a:r>
              <a:rPr lang="en-US" sz="1800" b="1" dirty="0">
                <a:solidFill>
                  <a:schemeClr val="bg1"/>
                </a:solidFill>
              </a:rPr>
              <a:t> 2012 - 2015</a:t>
            </a:r>
          </a:p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($2.623.765 </a:t>
            </a:r>
            <a:r>
              <a:rPr lang="en-US" sz="1800" b="1" dirty="0" err="1">
                <a:solidFill>
                  <a:schemeClr val="bg1"/>
                </a:solidFill>
              </a:rPr>
              <a:t>Millones</a:t>
            </a:r>
            <a:r>
              <a:rPr lang="en-US" sz="1800" b="1" dirty="0">
                <a:solidFill>
                  <a:schemeClr val="bg1"/>
                </a:solidFill>
              </a:rPr>
              <a:t> de Pesos)</a:t>
            </a:r>
          </a:p>
        </c:rich>
      </c:tx>
      <c:layout>
        <c:manualLayout>
          <c:xMode val="edge"/>
          <c:yMode val="edge"/>
          <c:x val="8.434911654817645E-2"/>
          <c:y val="2.362035285831377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4"/>
          <c:order val="0"/>
          <c:tx>
            <c:strRef>
              <c:f>'2012 - 2015 Recaudos'!$N$4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Recaudos'!$I$57:$I$61</c:f>
              <c:strCache>
                <c:ptCount val="5"/>
                <c:pt idx="0">
                  <c:v>Otros Gastos en Salud - Funcionamiento</c:v>
                </c:pt>
                <c:pt idx="1">
                  <c:v>Otros Gastos en Salud - Inversion</c:v>
                </c:pt>
                <c:pt idx="2">
                  <c:v>Otros Gastos en Salud Inversion - Aseguramiento</c:v>
                </c:pt>
                <c:pt idx="3">
                  <c:v>Atencion a la Poblacion No Cubierta con Sub. A la Dmda</c:v>
                </c:pt>
                <c:pt idx="4">
                  <c:v>Salud Publica Colectiva</c:v>
                </c:pt>
              </c:strCache>
            </c:strRef>
          </c:cat>
          <c:val>
            <c:numRef>
              <c:f>'2012 - 2015 Recaudos'!$N$57:$N$61</c:f>
              <c:numCache>
                <c:formatCode>#,##0</c:formatCode>
                <c:ptCount val="5"/>
                <c:pt idx="0">
                  <c:v>149462</c:v>
                </c:pt>
                <c:pt idx="1">
                  <c:v>653833</c:v>
                </c:pt>
                <c:pt idx="2">
                  <c:v>656237</c:v>
                </c:pt>
                <c:pt idx="3">
                  <c:v>942046</c:v>
                </c:pt>
                <c:pt idx="4">
                  <c:v>222187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95360"/>
        <c:axId val="100232576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'2012 - 2015 Recaudos'!$J$4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'2012 - 2015 Recaudos'!$I$57:$I$61</c15:sqref>
                        </c15:formulaRef>
                      </c:ext>
                    </c:extLst>
                    <c:strCache>
                      <c:ptCount val="5"/>
                      <c:pt idx="0">
                        <c:v>Otros Gastos en Salud - Funcionamiento</c:v>
                      </c:pt>
                      <c:pt idx="1">
                        <c:v>Otros Gastos en Salud - Inversion</c:v>
                      </c:pt>
                      <c:pt idx="2">
                        <c:v>Otros Gastos en Salud Inversion - Aseguramiento</c:v>
                      </c:pt>
                      <c:pt idx="3">
                        <c:v>Atencion a la Poblacion No Cubierta con Sub. A la Dmda</c:v>
                      </c:pt>
                      <c:pt idx="4">
                        <c:v>Salud Publica Colectiva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'2012 - 2015 Recaudos'!$J$57:$J$61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36595</c:v>
                      </c:pt>
                      <c:pt idx="1">
                        <c:v>108125</c:v>
                      </c:pt>
                      <c:pt idx="2">
                        <c:v>137789</c:v>
                      </c:pt>
                      <c:pt idx="3">
                        <c:v>389837</c:v>
                      </c:pt>
                      <c:pt idx="4">
                        <c:v>54881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Recaudos'!$K$4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Recaudos'!$I$57:$I$61</c15:sqref>
                        </c15:formulaRef>
                      </c:ext>
                    </c:extLst>
                    <c:strCache>
                      <c:ptCount val="5"/>
                      <c:pt idx="0">
                        <c:v>Otros Gastos en Salud - Funcionamiento</c:v>
                      </c:pt>
                      <c:pt idx="1">
                        <c:v>Otros Gastos en Salud - Inversion</c:v>
                      </c:pt>
                      <c:pt idx="2">
                        <c:v>Otros Gastos en Salud Inversion - Aseguramiento</c:v>
                      </c:pt>
                      <c:pt idx="3">
                        <c:v>Atencion a la Poblacion No Cubierta con Sub. A la Dmda</c:v>
                      </c:pt>
                      <c:pt idx="4">
                        <c:v>Salud Publica Colectiva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Recaudos'!$K$57:$K$61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37635</c:v>
                      </c:pt>
                      <c:pt idx="1">
                        <c:v>203360</c:v>
                      </c:pt>
                      <c:pt idx="2">
                        <c:v>171452</c:v>
                      </c:pt>
                      <c:pt idx="3">
                        <c:v>259183</c:v>
                      </c:pt>
                      <c:pt idx="4">
                        <c:v>62992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Recaudos'!$L$4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Recaudos'!$I$57:$I$61</c15:sqref>
                        </c15:formulaRef>
                      </c:ext>
                    </c:extLst>
                    <c:strCache>
                      <c:ptCount val="5"/>
                      <c:pt idx="0">
                        <c:v>Otros Gastos en Salud - Funcionamiento</c:v>
                      </c:pt>
                      <c:pt idx="1">
                        <c:v>Otros Gastos en Salud - Inversion</c:v>
                      </c:pt>
                      <c:pt idx="2">
                        <c:v>Otros Gastos en Salud Inversion - Aseguramiento</c:v>
                      </c:pt>
                      <c:pt idx="3">
                        <c:v>Atencion a la Poblacion No Cubierta con Sub. A la Dmda</c:v>
                      </c:pt>
                      <c:pt idx="4">
                        <c:v>Salud Publica Colectiva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Recaudos'!$L$57:$L$61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43734</c:v>
                      </c:pt>
                      <c:pt idx="1">
                        <c:v>196234</c:v>
                      </c:pt>
                      <c:pt idx="2">
                        <c:v>190351</c:v>
                      </c:pt>
                      <c:pt idx="3">
                        <c:v>204364</c:v>
                      </c:pt>
                      <c:pt idx="4">
                        <c:v>58574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Recaudos'!$M$4</c15:sqref>
                        </c15:formulaRef>
                      </c:ext>
                    </c:extLst>
                    <c:strCache>
                      <c:ptCount val="1"/>
                      <c:pt idx="0">
                        <c:v>2015 
septiembre 30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Recaudos'!$I$57:$I$61</c15:sqref>
                        </c15:formulaRef>
                      </c:ext>
                    </c:extLst>
                    <c:strCache>
                      <c:ptCount val="5"/>
                      <c:pt idx="0">
                        <c:v>Otros Gastos en Salud - Funcionamiento</c:v>
                      </c:pt>
                      <c:pt idx="1">
                        <c:v>Otros Gastos en Salud - Inversion</c:v>
                      </c:pt>
                      <c:pt idx="2">
                        <c:v>Otros Gastos en Salud Inversion - Aseguramiento</c:v>
                      </c:pt>
                      <c:pt idx="3">
                        <c:v>Atencion a la Poblacion No Cubierta con Sub. A la Dmda</c:v>
                      </c:pt>
                      <c:pt idx="4">
                        <c:v>Salud Publica Colectiva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Recaudos'!$M$57:$M$61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31498</c:v>
                      </c:pt>
                      <c:pt idx="1">
                        <c:v>146114</c:v>
                      </c:pt>
                      <c:pt idx="2">
                        <c:v>156645</c:v>
                      </c:pt>
                      <c:pt idx="3">
                        <c:v>88662</c:v>
                      </c:pt>
                      <c:pt idx="4">
                        <c:v>45740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489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0232576"/>
        <c:crosses val="autoZero"/>
        <c:auto val="1"/>
        <c:lblAlgn val="ctr"/>
        <c:lblOffset val="100"/>
        <c:noMultiLvlLbl val="0"/>
      </c:catAx>
      <c:valAx>
        <c:axId val="10023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895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chemeClr val="bg1"/>
                </a:solidFill>
              </a:rPr>
              <a:t>Subcuenta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Otros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Gastos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en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Salud</a:t>
            </a:r>
            <a:r>
              <a:rPr lang="en-US" sz="1800" b="1" dirty="0">
                <a:solidFill>
                  <a:schemeClr val="bg1"/>
                </a:solidFill>
              </a:rPr>
              <a:t> - </a:t>
            </a:r>
            <a:r>
              <a:rPr lang="en-US" sz="1800" b="1" dirty="0" err="1">
                <a:solidFill>
                  <a:schemeClr val="bg1"/>
                </a:solidFill>
              </a:rPr>
              <a:t>Funcionamiento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Total </a:t>
            </a:r>
            <a:r>
              <a:rPr lang="en-US" sz="1800" b="1" dirty="0" err="1">
                <a:solidFill>
                  <a:schemeClr val="bg1"/>
                </a:solidFill>
              </a:rPr>
              <a:t>Recaudos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por</a:t>
            </a:r>
            <a:r>
              <a:rPr lang="en-US" sz="1800" b="1" dirty="0">
                <a:solidFill>
                  <a:schemeClr val="bg1"/>
                </a:solidFill>
              </a:rPr>
              <a:t> Fuente de </a:t>
            </a:r>
            <a:r>
              <a:rPr lang="en-US" sz="1800" b="1" dirty="0" err="1">
                <a:solidFill>
                  <a:schemeClr val="bg1"/>
                </a:solidFill>
              </a:rPr>
              <a:t>Financiacion</a:t>
            </a:r>
            <a:r>
              <a:rPr lang="en-US" sz="1800" b="1" dirty="0">
                <a:solidFill>
                  <a:schemeClr val="bg1"/>
                </a:solidFill>
              </a:rPr>
              <a:t> 2012 - 2015</a:t>
            </a: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($149.462 </a:t>
            </a:r>
            <a:r>
              <a:rPr lang="en-US" sz="1800" b="1" dirty="0" err="1">
                <a:solidFill>
                  <a:schemeClr val="bg1"/>
                </a:solidFill>
              </a:rPr>
              <a:t>Millones</a:t>
            </a:r>
            <a:r>
              <a:rPr lang="en-US" sz="1800" b="1" dirty="0">
                <a:solidFill>
                  <a:schemeClr val="bg1"/>
                </a:solidFill>
              </a:rPr>
              <a:t> de Pesos)</a:t>
            </a:r>
          </a:p>
        </c:rich>
      </c:tx>
      <c:layout>
        <c:manualLayout>
          <c:xMode val="edge"/>
          <c:yMode val="edge"/>
          <c:x val="0.1058699351458234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4"/>
          <c:order val="0"/>
          <c:tx>
            <c:strRef>
              <c:f>'2012 - 2015 Recaudos'!$N$4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Recaudos'!$I$5:$I$10</c:f>
              <c:strCache>
                <c:ptCount val="6"/>
                <c:pt idx="0">
                  <c:v>Rentas Cedidas</c:v>
                </c:pt>
                <c:pt idx="1">
                  <c:v>Recursos Propios Departamento</c:v>
                </c:pt>
                <c:pt idx="2">
                  <c:v>Transferencia Nacion</c:v>
                </c:pt>
                <c:pt idx="3">
                  <c:v>Recursos de Capital - Rendimientos</c:v>
                </c:pt>
                <c:pt idx="4">
                  <c:v>Recursos de Capital - Saldo Caja y Bancos</c:v>
                </c:pt>
                <c:pt idx="5">
                  <c:v>Rentas Destinacion Especial</c:v>
                </c:pt>
              </c:strCache>
            </c:strRef>
          </c:cat>
          <c:val>
            <c:numRef>
              <c:f>'2012 - 2015 Recaudos'!$N$5:$N$10</c:f>
              <c:numCache>
                <c:formatCode>#,##0</c:formatCode>
                <c:ptCount val="6"/>
                <c:pt idx="0">
                  <c:v>109878</c:v>
                </c:pt>
                <c:pt idx="1">
                  <c:v>83</c:v>
                </c:pt>
                <c:pt idx="2">
                  <c:v>4632</c:v>
                </c:pt>
                <c:pt idx="3">
                  <c:v>99</c:v>
                </c:pt>
                <c:pt idx="4">
                  <c:v>8857</c:v>
                </c:pt>
                <c:pt idx="5">
                  <c:v>23559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49888"/>
        <c:axId val="77485696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'2012 - 2015 Recaudos'!$J$4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'2012 - 2015 Recaudos'!$I$5:$I$10</c15:sqref>
                        </c15:formulaRef>
                      </c:ext>
                    </c:extLst>
                    <c:strCache>
                      <c:ptCount val="6"/>
                      <c:pt idx="0">
                        <c:v>Rentas Cedidas</c:v>
                      </c:pt>
                      <c:pt idx="1">
                        <c:v>Recursos Propios Departamento</c:v>
                      </c:pt>
                      <c:pt idx="2">
                        <c:v>Transferencia Nacion</c:v>
                      </c:pt>
                      <c:pt idx="3">
                        <c:v>Recursos de Capital - Rendimientos</c:v>
                      </c:pt>
                      <c:pt idx="4">
                        <c:v>Recursos de Capital - Saldo Caja y Bancos</c:v>
                      </c:pt>
                      <c:pt idx="5">
                        <c:v>Rentas Destinacion Especial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'2012 - 2015 Recaudos'!$J$5:$J$10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27495</c:v>
                      </c:pt>
                      <c:pt idx="1">
                        <c:v>53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3134</c:v>
                      </c:pt>
                      <c:pt idx="5">
                        <c:v>4363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Recaudos'!$K$4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Recaudos'!$I$5:$I$10</c15:sqref>
                        </c15:formulaRef>
                      </c:ext>
                    </c:extLst>
                    <c:strCache>
                      <c:ptCount val="6"/>
                      <c:pt idx="0">
                        <c:v>Rentas Cedidas</c:v>
                      </c:pt>
                      <c:pt idx="1">
                        <c:v>Recursos Propios Departamento</c:v>
                      </c:pt>
                      <c:pt idx="2">
                        <c:v>Transferencia Nacion</c:v>
                      </c:pt>
                      <c:pt idx="3">
                        <c:v>Recursos de Capital - Rendimientos</c:v>
                      </c:pt>
                      <c:pt idx="4">
                        <c:v>Recursos de Capital - Saldo Caja y Bancos</c:v>
                      </c:pt>
                      <c:pt idx="5">
                        <c:v>Rentas Destinacion Especial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Recaudos'!$K$5:$K$10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28938</c:v>
                      </c:pt>
                      <c:pt idx="1">
                        <c:v>30</c:v>
                      </c:pt>
                      <c:pt idx="2">
                        <c:v>0</c:v>
                      </c:pt>
                      <c:pt idx="3">
                        <c:v>36</c:v>
                      </c:pt>
                      <c:pt idx="4">
                        <c:v>2134</c:v>
                      </c:pt>
                      <c:pt idx="5">
                        <c:v>5693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Recaudos'!$L$4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Recaudos'!$I$5:$I$10</c15:sqref>
                        </c15:formulaRef>
                      </c:ext>
                    </c:extLst>
                    <c:strCache>
                      <c:ptCount val="6"/>
                      <c:pt idx="0">
                        <c:v>Rentas Cedidas</c:v>
                      </c:pt>
                      <c:pt idx="1">
                        <c:v>Recursos Propios Departamento</c:v>
                      </c:pt>
                      <c:pt idx="2">
                        <c:v>Transferencia Nacion</c:v>
                      </c:pt>
                      <c:pt idx="3">
                        <c:v>Recursos de Capital - Rendimientos</c:v>
                      </c:pt>
                      <c:pt idx="4">
                        <c:v>Recursos de Capital - Saldo Caja y Bancos</c:v>
                      </c:pt>
                      <c:pt idx="5">
                        <c:v>Rentas Destinacion Especial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Recaudos'!$L$5:$L$10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30807</c:v>
                      </c:pt>
                      <c:pt idx="1">
                        <c:v>0</c:v>
                      </c:pt>
                      <c:pt idx="2">
                        <c:v>4632</c:v>
                      </c:pt>
                      <c:pt idx="3">
                        <c:v>36</c:v>
                      </c:pt>
                      <c:pt idx="4">
                        <c:v>1908</c:v>
                      </c:pt>
                      <c:pt idx="5">
                        <c:v>6351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Recaudos'!$M$4</c15:sqref>
                        </c15:formulaRef>
                      </c:ext>
                    </c:extLst>
                    <c:strCache>
                      <c:ptCount val="1"/>
                      <c:pt idx="0">
                        <c:v>2015 
septiembre 30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Recaudos'!$I$5:$I$10</c15:sqref>
                        </c15:formulaRef>
                      </c:ext>
                    </c:extLst>
                    <c:strCache>
                      <c:ptCount val="6"/>
                      <c:pt idx="0">
                        <c:v>Rentas Cedidas</c:v>
                      </c:pt>
                      <c:pt idx="1">
                        <c:v>Recursos Propios Departamento</c:v>
                      </c:pt>
                      <c:pt idx="2">
                        <c:v>Transferencia Nacion</c:v>
                      </c:pt>
                      <c:pt idx="3">
                        <c:v>Recursos de Capital - Rendimientos</c:v>
                      </c:pt>
                      <c:pt idx="4">
                        <c:v>Recursos de Capital - Saldo Caja y Bancos</c:v>
                      </c:pt>
                      <c:pt idx="5">
                        <c:v>Rentas Destinacion Especial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Recaudos'!$M$5:$M$10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22638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27</c:v>
                      </c:pt>
                      <c:pt idx="4">
                        <c:v>1681</c:v>
                      </c:pt>
                      <c:pt idx="5">
                        <c:v>7152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25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485696"/>
        <c:crosses val="autoZero"/>
        <c:auto val="1"/>
        <c:lblAlgn val="ctr"/>
        <c:lblOffset val="100"/>
        <c:noMultiLvlLbl val="0"/>
      </c:catAx>
      <c:valAx>
        <c:axId val="7748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549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chemeClr val="bg1"/>
                </a:solidFill>
              </a:rPr>
              <a:t>Subcuenta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Otros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Gastos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Salud</a:t>
            </a:r>
            <a:r>
              <a:rPr lang="en-US" sz="2000" b="1" dirty="0">
                <a:solidFill>
                  <a:schemeClr val="bg1"/>
                </a:solidFill>
              </a:rPr>
              <a:t> - </a:t>
            </a:r>
            <a:r>
              <a:rPr lang="en-US" sz="2000" b="1" dirty="0" err="1" smtClean="0">
                <a:solidFill>
                  <a:schemeClr val="bg1"/>
                </a:solidFill>
              </a:rPr>
              <a:t>Inversión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- </a:t>
            </a:r>
            <a:r>
              <a:rPr lang="en-US" sz="2000" b="1" dirty="0" err="1">
                <a:solidFill>
                  <a:schemeClr val="bg1"/>
                </a:solidFill>
              </a:rPr>
              <a:t>Recaudos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por</a:t>
            </a:r>
            <a:r>
              <a:rPr lang="en-US" sz="2000" b="1" dirty="0">
                <a:solidFill>
                  <a:schemeClr val="bg1"/>
                </a:solidFill>
              </a:rPr>
              <a:t> Fuente de </a:t>
            </a:r>
            <a:r>
              <a:rPr lang="en-US" sz="2000" b="1" dirty="0" err="1" smtClean="0">
                <a:solidFill>
                  <a:schemeClr val="bg1"/>
                </a:solidFill>
              </a:rPr>
              <a:t>Financiación</a:t>
            </a:r>
            <a:r>
              <a:rPr lang="en-US" sz="2000" b="1" dirty="0" smtClean="0">
                <a:solidFill>
                  <a:schemeClr val="bg1"/>
                </a:solidFill>
              </a:rPr>
              <a:t> – 2012-2015</a:t>
            </a:r>
            <a:endParaRPr lang="en-US" sz="20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7.9316233105653264E-2"/>
          <c:y val="3.737138874901345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'2012 - 2015 Recaudos'!$J$4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Recaudos'!$I$13:$I$20</c:f>
              <c:strCache>
                <c:ptCount val="8"/>
                <c:pt idx="0">
                  <c:v>Rentas Cedidas</c:v>
                </c:pt>
                <c:pt idx="1">
                  <c:v>Recursos Propios Departamento</c:v>
                </c:pt>
                <c:pt idx="2">
                  <c:v>Transferencia Nacion</c:v>
                </c:pt>
                <c:pt idx="3">
                  <c:v>Recursos de Capital - Rendimientos</c:v>
                </c:pt>
                <c:pt idx="4">
                  <c:v>Recursos de Capital - Saldo Caja y Bancos</c:v>
                </c:pt>
                <c:pt idx="5">
                  <c:v>Rentas Cedidas - Iva de Vinos</c:v>
                </c:pt>
                <c:pt idx="6">
                  <c:v>Rentas Destinacion Especial</c:v>
                </c:pt>
                <c:pt idx="7">
                  <c:v>Rentas Propias % Libre Destinacion</c:v>
                </c:pt>
              </c:strCache>
            </c:strRef>
          </c:cat>
          <c:val>
            <c:numRef>
              <c:f>'2012 - 2015 Recaudos'!$J$13:$J$20</c:f>
              <c:numCache>
                <c:formatCode>#,##0</c:formatCode>
                <c:ptCount val="8"/>
                <c:pt idx="0">
                  <c:v>38886</c:v>
                </c:pt>
                <c:pt idx="1">
                  <c:v>13261</c:v>
                </c:pt>
                <c:pt idx="2">
                  <c:v>3077</c:v>
                </c:pt>
                <c:pt idx="3">
                  <c:v>0</c:v>
                </c:pt>
                <c:pt idx="4">
                  <c:v>31330</c:v>
                </c:pt>
                <c:pt idx="5">
                  <c:v>0</c:v>
                </c:pt>
                <c:pt idx="6">
                  <c:v>21487</c:v>
                </c:pt>
                <c:pt idx="7">
                  <c:v>84</c:v>
                </c:pt>
              </c:numCache>
            </c:numRef>
          </c:val>
        </c:ser>
        <c:ser>
          <c:idx val="1"/>
          <c:order val="1"/>
          <c:tx>
            <c:strRef>
              <c:f>'2012 - 2015 Recaudos'!$K$4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Recaudos'!$I$13:$I$20</c:f>
              <c:strCache>
                <c:ptCount val="8"/>
                <c:pt idx="0">
                  <c:v>Rentas Cedidas</c:v>
                </c:pt>
                <c:pt idx="1">
                  <c:v>Recursos Propios Departamento</c:v>
                </c:pt>
                <c:pt idx="2">
                  <c:v>Transferencia Nacion</c:v>
                </c:pt>
                <c:pt idx="3">
                  <c:v>Recursos de Capital - Rendimientos</c:v>
                </c:pt>
                <c:pt idx="4">
                  <c:v>Recursos de Capital - Saldo Caja y Bancos</c:v>
                </c:pt>
                <c:pt idx="5">
                  <c:v>Rentas Cedidas - Iva de Vinos</c:v>
                </c:pt>
                <c:pt idx="6">
                  <c:v>Rentas Destinacion Especial</c:v>
                </c:pt>
                <c:pt idx="7">
                  <c:v>Rentas Propias % Libre Destinacion</c:v>
                </c:pt>
              </c:strCache>
            </c:strRef>
          </c:cat>
          <c:val>
            <c:numRef>
              <c:f>'2012 - 2015 Recaudos'!$K$13:$K$20</c:f>
              <c:numCache>
                <c:formatCode>#,##0</c:formatCode>
                <c:ptCount val="8"/>
                <c:pt idx="0">
                  <c:v>40140</c:v>
                </c:pt>
                <c:pt idx="1">
                  <c:v>13967</c:v>
                </c:pt>
                <c:pt idx="2">
                  <c:v>66142</c:v>
                </c:pt>
                <c:pt idx="3">
                  <c:v>4458</c:v>
                </c:pt>
                <c:pt idx="4">
                  <c:v>50704</c:v>
                </c:pt>
                <c:pt idx="5">
                  <c:v>0</c:v>
                </c:pt>
                <c:pt idx="6">
                  <c:v>27862</c:v>
                </c:pt>
                <c:pt idx="7">
                  <c:v>87</c:v>
                </c:pt>
              </c:numCache>
            </c:numRef>
          </c:val>
        </c:ser>
        <c:ser>
          <c:idx val="2"/>
          <c:order val="2"/>
          <c:tx>
            <c:strRef>
              <c:f>'2012 - 2015 Recaudos'!$L$4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Recaudos'!$I$13:$I$20</c:f>
              <c:strCache>
                <c:ptCount val="8"/>
                <c:pt idx="0">
                  <c:v>Rentas Cedidas</c:v>
                </c:pt>
                <c:pt idx="1">
                  <c:v>Recursos Propios Departamento</c:v>
                </c:pt>
                <c:pt idx="2">
                  <c:v>Transferencia Nacion</c:v>
                </c:pt>
                <c:pt idx="3">
                  <c:v>Recursos de Capital - Rendimientos</c:v>
                </c:pt>
                <c:pt idx="4">
                  <c:v>Recursos de Capital - Saldo Caja y Bancos</c:v>
                </c:pt>
                <c:pt idx="5">
                  <c:v>Rentas Cedidas - Iva de Vinos</c:v>
                </c:pt>
                <c:pt idx="6">
                  <c:v>Rentas Destinacion Especial</c:v>
                </c:pt>
                <c:pt idx="7">
                  <c:v>Rentas Propias % Libre Destinacion</c:v>
                </c:pt>
              </c:strCache>
            </c:strRef>
          </c:cat>
          <c:val>
            <c:numRef>
              <c:f>'2012 - 2015 Recaudos'!$L$13:$L$20</c:f>
              <c:numCache>
                <c:formatCode>#,##0</c:formatCode>
                <c:ptCount val="8"/>
                <c:pt idx="0">
                  <c:v>20968</c:v>
                </c:pt>
                <c:pt idx="1">
                  <c:v>27478</c:v>
                </c:pt>
                <c:pt idx="2">
                  <c:v>17070</c:v>
                </c:pt>
                <c:pt idx="3">
                  <c:v>5315</c:v>
                </c:pt>
                <c:pt idx="4">
                  <c:v>91640</c:v>
                </c:pt>
                <c:pt idx="5">
                  <c:v>1607</c:v>
                </c:pt>
                <c:pt idx="6">
                  <c:v>31292</c:v>
                </c:pt>
                <c:pt idx="7">
                  <c:v>864</c:v>
                </c:pt>
              </c:numCache>
            </c:numRef>
          </c:val>
        </c:ser>
        <c:ser>
          <c:idx val="3"/>
          <c:order val="3"/>
          <c:tx>
            <c:strRef>
              <c:f>'2012 - 2015 Recaudos'!$M$4</c:f>
              <c:strCache>
                <c:ptCount val="1"/>
                <c:pt idx="0">
                  <c:v>2015 
septiembre 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Recaudos'!$I$13:$I$20</c:f>
              <c:strCache>
                <c:ptCount val="8"/>
                <c:pt idx="0">
                  <c:v>Rentas Cedidas</c:v>
                </c:pt>
                <c:pt idx="1">
                  <c:v>Recursos Propios Departamento</c:v>
                </c:pt>
                <c:pt idx="2">
                  <c:v>Transferencia Nacion</c:v>
                </c:pt>
                <c:pt idx="3">
                  <c:v>Recursos de Capital - Rendimientos</c:v>
                </c:pt>
                <c:pt idx="4">
                  <c:v>Recursos de Capital - Saldo Caja y Bancos</c:v>
                </c:pt>
                <c:pt idx="5">
                  <c:v>Rentas Cedidas - Iva de Vinos</c:v>
                </c:pt>
                <c:pt idx="6">
                  <c:v>Rentas Destinacion Especial</c:v>
                </c:pt>
                <c:pt idx="7">
                  <c:v>Rentas Propias % Libre Destinacion</c:v>
                </c:pt>
              </c:strCache>
            </c:strRef>
          </c:cat>
          <c:val>
            <c:numRef>
              <c:f>'2012 - 2015 Recaudos'!$M$13:$M$20</c:f>
              <c:numCache>
                <c:formatCode>#,##0</c:formatCode>
                <c:ptCount val="8"/>
                <c:pt idx="0">
                  <c:v>18679</c:v>
                </c:pt>
                <c:pt idx="1">
                  <c:v>23011</c:v>
                </c:pt>
                <c:pt idx="2">
                  <c:v>23949</c:v>
                </c:pt>
                <c:pt idx="3">
                  <c:v>4882</c:v>
                </c:pt>
                <c:pt idx="4">
                  <c:v>37239</c:v>
                </c:pt>
                <c:pt idx="5">
                  <c:v>2588</c:v>
                </c:pt>
                <c:pt idx="6">
                  <c:v>35192</c:v>
                </c:pt>
                <c:pt idx="7">
                  <c:v>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56032"/>
        <c:axId val="77513280"/>
        <c:axId val="0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'2012 - 2015 Recaudos'!$N$4</c15:sqref>
                        </c15:formulaRef>
                      </c:ext>
                    </c:extLst>
                    <c:strCache>
                      <c:ptCount val="1"/>
                      <c:pt idx="0">
                        <c:v>Total general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'2012 - 2015 Recaudos'!$I$13:$I$20</c15:sqref>
                        </c15:formulaRef>
                      </c:ext>
                    </c:extLst>
                    <c:strCache>
                      <c:ptCount val="8"/>
                      <c:pt idx="0">
                        <c:v>Rentas Cedidas</c:v>
                      </c:pt>
                      <c:pt idx="1">
                        <c:v>Recursos Propios Departamento</c:v>
                      </c:pt>
                      <c:pt idx="2">
                        <c:v>Transferencia Nacion</c:v>
                      </c:pt>
                      <c:pt idx="3">
                        <c:v>Recursos de Capital - Rendimientos</c:v>
                      </c:pt>
                      <c:pt idx="4">
                        <c:v>Recursos de Capital - Saldo Caja y Bancos</c:v>
                      </c:pt>
                      <c:pt idx="5">
                        <c:v>Rentas Cedidas - Iva de Vinos</c:v>
                      </c:pt>
                      <c:pt idx="6">
                        <c:v>Rentas Destinacion Especial</c:v>
                      </c:pt>
                      <c:pt idx="7">
                        <c:v>Rentas Propias % Libre Destinacion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'2012 - 2015 Recaudos'!$N$13:$N$20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118673</c:v>
                      </c:pt>
                      <c:pt idx="1">
                        <c:v>77717</c:v>
                      </c:pt>
                      <c:pt idx="2">
                        <c:v>110238</c:v>
                      </c:pt>
                      <c:pt idx="3">
                        <c:v>14655</c:v>
                      </c:pt>
                      <c:pt idx="4">
                        <c:v>210913</c:v>
                      </c:pt>
                      <c:pt idx="5">
                        <c:v>4195</c:v>
                      </c:pt>
                      <c:pt idx="6">
                        <c:v>115833</c:v>
                      </c:pt>
                      <c:pt idx="7">
                        <c:v>1609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25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513280"/>
        <c:crosses val="autoZero"/>
        <c:auto val="1"/>
        <c:lblAlgn val="ctr"/>
        <c:lblOffset val="100"/>
        <c:noMultiLvlLbl val="0"/>
      </c:catAx>
      <c:valAx>
        <c:axId val="7751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556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chemeClr val="bg1"/>
                </a:solidFill>
              </a:rPr>
              <a:t>Subcuenta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Otros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Gastos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en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Salud</a:t>
            </a:r>
            <a:r>
              <a:rPr lang="en-US" sz="1800" b="1" dirty="0">
                <a:solidFill>
                  <a:schemeClr val="bg1"/>
                </a:solidFill>
              </a:rPr>
              <a:t> - Inversion </a:t>
            </a: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Total </a:t>
            </a:r>
            <a:r>
              <a:rPr lang="en-US" sz="1800" b="1" dirty="0" err="1">
                <a:solidFill>
                  <a:schemeClr val="bg1"/>
                </a:solidFill>
              </a:rPr>
              <a:t>Recaudos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por</a:t>
            </a:r>
            <a:r>
              <a:rPr lang="en-US" sz="1800" b="1" dirty="0">
                <a:solidFill>
                  <a:schemeClr val="bg1"/>
                </a:solidFill>
              </a:rPr>
              <a:t> Fuente de </a:t>
            </a:r>
            <a:r>
              <a:rPr lang="en-US" sz="1800" b="1" dirty="0" err="1">
                <a:solidFill>
                  <a:schemeClr val="bg1"/>
                </a:solidFill>
              </a:rPr>
              <a:t>Financiacion</a:t>
            </a:r>
            <a:r>
              <a:rPr lang="en-US" sz="1800" b="1" dirty="0">
                <a:solidFill>
                  <a:schemeClr val="bg1"/>
                </a:solidFill>
              </a:rPr>
              <a:t> 2012 - 2015</a:t>
            </a: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($653.833 </a:t>
            </a:r>
            <a:r>
              <a:rPr lang="en-US" sz="1800" b="1" dirty="0" err="1">
                <a:solidFill>
                  <a:schemeClr val="bg1"/>
                </a:solidFill>
              </a:rPr>
              <a:t>Millones</a:t>
            </a:r>
            <a:r>
              <a:rPr lang="en-US" sz="1800" b="1" dirty="0">
                <a:solidFill>
                  <a:schemeClr val="bg1"/>
                </a:solidFill>
              </a:rPr>
              <a:t> de Pesos)</a:t>
            </a:r>
          </a:p>
        </c:rich>
      </c:tx>
      <c:layout>
        <c:manualLayout>
          <c:xMode val="edge"/>
          <c:yMode val="edge"/>
          <c:x val="3.6578935960650705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4"/>
          <c:order val="0"/>
          <c:tx>
            <c:strRef>
              <c:f>'2012 - 2015 Recaudos'!$N$4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Recaudos'!$I$13:$I$20</c:f>
              <c:strCache>
                <c:ptCount val="8"/>
                <c:pt idx="0">
                  <c:v>Rentas Cedidas</c:v>
                </c:pt>
                <c:pt idx="1">
                  <c:v>Recursos Propios Departamento</c:v>
                </c:pt>
                <c:pt idx="2">
                  <c:v>Transferencia Nacion</c:v>
                </c:pt>
                <c:pt idx="3">
                  <c:v>Recursos de Capital - Rendimientos</c:v>
                </c:pt>
                <c:pt idx="4">
                  <c:v>Recursos de Capital - Saldo Caja y Bancos</c:v>
                </c:pt>
                <c:pt idx="5">
                  <c:v>Rentas Cedidas - Iva de Vinos</c:v>
                </c:pt>
                <c:pt idx="6">
                  <c:v>Rentas Destinacion Especial</c:v>
                </c:pt>
                <c:pt idx="7">
                  <c:v>Rentas Propias % Libre Destinacion</c:v>
                </c:pt>
              </c:strCache>
            </c:strRef>
          </c:cat>
          <c:val>
            <c:numRef>
              <c:f>'2012 - 2015 Recaudos'!$N$13:$N$20</c:f>
              <c:numCache>
                <c:formatCode>#,##0</c:formatCode>
                <c:ptCount val="8"/>
                <c:pt idx="0">
                  <c:v>118673</c:v>
                </c:pt>
                <c:pt idx="1">
                  <c:v>77717</c:v>
                </c:pt>
                <c:pt idx="2">
                  <c:v>110238</c:v>
                </c:pt>
                <c:pt idx="3">
                  <c:v>14655</c:v>
                </c:pt>
                <c:pt idx="4">
                  <c:v>210913</c:v>
                </c:pt>
                <c:pt idx="5">
                  <c:v>4195</c:v>
                </c:pt>
                <c:pt idx="6">
                  <c:v>115833</c:v>
                </c:pt>
                <c:pt idx="7">
                  <c:v>1609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58592"/>
        <c:axId val="77515584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'2012 - 2015 Recaudos'!$J$4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'2012 - 2015 Recaudos'!$I$13:$I$20</c15:sqref>
                        </c15:formulaRef>
                      </c:ext>
                    </c:extLst>
                    <c:strCache>
                      <c:ptCount val="8"/>
                      <c:pt idx="0">
                        <c:v>Rentas Cedidas</c:v>
                      </c:pt>
                      <c:pt idx="1">
                        <c:v>Recursos Propios Departamento</c:v>
                      </c:pt>
                      <c:pt idx="2">
                        <c:v>Transferencia Nacion</c:v>
                      </c:pt>
                      <c:pt idx="3">
                        <c:v>Recursos de Capital - Rendimientos</c:v>
                      </c:pt>
                      <c:pt idx="4">
                        <c:v>Recursos de Capital - Saldo Caja y Bancos</c:v>
                      </c:pt>
                      <c:pt idx="5">
                        <c:v>Rentas Cedidas - Iva de Vinos</c:v>
                      </c:pt>
                      <c:pt idx="6">
                        <c:v>Rentas Destinacion Especial</c:v>
                      </c:pt>
                      <c:pt idx="7">
                        <c:v>Rentas Propias % Libre Destinacion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'2012 - 2015 Recaudos'!$J$13:$J$20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38886</c:v>
                      </c:pt>
                      <c:pt idx="1">
                        <c:v>13261</c:v>
                      </c:pt>
                      <c:pt idx="2">
                        <c:v>3077</c:v>
                      </c:pt>
                      <c:pt idx="3">
                        <c:v>0</c:v>
                      </c:pt>
                      <c:pt idx="4">
                        <c:v>31330</c:v>
                      </c:pt>
                      <c:pt idx="5">
                        <c:v>0</c:v>
                      </c:pt>
                      <c:pt idx="6">
                        <c:v>21487</c:v>
                      </c:pt>
                      <c:pt idx="7">
                        <c:v>84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Recaudos'!$K$4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Recaudos'!$I$13:$I$20</c15:sqref>
                        </c15:formulaRef>
                      </c:ext>
                    </c:extLst>
                    <c:strCache>
                      <c:ptCount val="8"/>
                      <c:pt idx="0">
                        <c:v>Rentas Cedidas</c:v>
                      </c:pt>
                      <c:pt idx="1">
                        <c:v>Recursos Propios Departamento</c:v>
                      </c:pt>
                      <c:pt idx="2">
                        <c:v>Transferencia Nacion</c:v>
                      </c:pt>
                      <c:pt idx="3">
                        <c:v>Recursos de Capital - Rendimientos</c:v>
                      </c:pt>
                      <c:pt idx="4">
                        <c:v>Recursos de Capital - Saldo Caja y Bancos</c:v>
                      </c:pt>
                      <c:pt idx="5">
                        <c:v>Rentas Cedidas - Iva de Vinos</c:v>
                      </c:pt>
                      <c:pt idx="6">
                        <c:v>Rentas Destinacion Especial</c:v>
                      </c:pt>
                      <c:pt idx="7">
                        <c:v>Rentas Propias % Libre Destinacion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Recaudos'!$K$13:$K$20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40140</c:v>
                      </c:pt>
                      <c:pt idx="1">
                        <c:v>13967</c:v>
                      </c:pt>
                      <c:pt idx="2">
                        <c:v>66142</c:v>
                      </c:pt>
                      <c:pt idx="3">
                        <c:v>4458</c:v>
                      </c:pt>
                      <c:pt idx="4">
                        <c:v>50704</c:v>
                      </c:pt>
                      <c:pt idx="5">
                        <c:v>0</c:v>
                      </c:pt>
                      <c:pt idx="6">
                        <c:v>27862</c:v>
                      </c:pt>
                      <c:pt idx="7">
                        <c:v>87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Recaudos'!$L$4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Recaudos'!$I$13:$I$20</c15:sqref>
                        </c15:formulaRef>
                      </c:ext>
                    </c:extLst>
                    <c:strCache>
                      <c:ptCount val="8"/>
                      <c:pt idx="0">
                        <c:v>Rentas Cedidas</c:v>
                      </c:pt>
                      <c:pt idx="1">
                        <c:v>Recursos Propios Departamento</c:v>
                      </c:pt>
                      <c:pt idx="2">
                        <c:v>Transferencia Nacion</c:v>
                      </c:pt>
                      <c:pt idx="3">
                        <c:v>Recursos de Capital - Rendimientos</c:v>
                      </c:pt>
                      <c:pt idx="4">
                        <c:v>Recursos de Capital - Saldo Caja y Bancos</c:v>
                      </c:pt>
                      <c:pt idx="5">
                        <c:v>Rentas Cedidas - Iva de Vinos</c:v>
                      </c:pt>
                      <c:pt idx="6">
                        <c:v>Rentas Destinacion Especial</c:v>
                      </c:pt>
                      <c:pt idx="7">
                        <c:v>Rentas Propias % Libre Destinacion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Recaudos'!$L$13:$L$20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20968</c:v>
                      </c:pt>
                      <c:pt idx="1">
                        <c:v>27478</c:v>
                      </c:pt>
                      <c:pt idx="2">
                        <c:v>17070</c:v>
                      </c:pt>
                      <c:pt idx="3">
                        <c:v>5315</c:v>
                      </c:pt>
                      <c:pt idx="4">
                        <c:v>91640</c:v>
                      </c:pt>
                      <c:pt idx="5">
                        <c:v>1607</c:v>
                      </c:pt>
                      <c:pt idx="6">
                        <c:v>31292</c:v>
                      </c:pt>
                      <c:pt idx="7">
                        <c:v>864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Recaudos'!$M$4</c15:sqref>
                        </c15:formulaRef>
                      </c:ext>
                    </c:extLst>
                    <c:strCache>
                      <c:ptCount val="1"/>
                      <c:pt idx="0">
                        <c:v>2015 
septiembre 30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Recaudos'!$I$13:$I$20</c15:sqref>
                        </c15:formulaRef>
                      </c:ext>
                    </c:extLst>
                    <c:strCache>
                      <c:ptCount val="8"/>
                      <c:pt idx="0">
                        <c:v>Rentas Cedidas</c:v>
                      </c:pt>
                      <c:pt idx="1">
                        <c:v>Recursos Propios Departamento</c:v>
                      </c:pt>
                      <c:pt idx="2">
                        <c:v>Transferencia Nacion</c:v>
                      </c:pt>
                      <c:pt idx="3">
                        <c:v>Recursos de Capital - Rendimientos</c:v>
                      </c:pt>
                      <c:pt idx="4">
                        <c:v>Recursos de Capital - Saldo Caja y Bancos</c:v>
                      </c:pt>
                      <c:pt idx="5">
                        <c:v>Rentas Cedidas - Iva de Vinos</c:v>
                      </c:pt>
                      <c:pt idx="6">
                        <c:v>Rentas Destinacion Especial</c:v>
                      </c:pt>
                      <c:pt idx="7">
                        <c:v>Rentas Propias % Libre Destinacion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Recaudos'!$M$13:$M$20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18679</c:v>
                      </c:pt>
                      <c:pt idx="1">
                        <c:v>23011</c:v>
                      </c:pt>
                      <c:pt idx="2">
                        <c:v>23949</c:v>
                      </c:pt>
                      <c:pt idx="3">
                        <c:v>4882</c:v>
                      </c:pt>
                      <c:pt idx="4">
                        <c:v>37239</c:v>
                      </c:pt>
                      <c:pt idx="5">
                        <c:v>2588</c:v>
                      </c:pt>
                      <c:pt idx="6">
                        <c:v>35192</c:v>
                      </c:pt>
                      <c:pt idx="7">
                        <c:v>574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25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515584"/>
        <c:crosses val="autoZero"/>
        <c:auto val="1"/>
        <c:lblAlgn val="ctr"/>
        <c:lblOffset val="100"/>
        <c:noMultiLvlLbl val="0"/>
      </c:catAx>
      <c:valAx>
        <c:axId val="7751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558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chemeClr val="bg1"/>
                </a:solidFill>
              </a:rPr>
              <a:t>Subcuenta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Otros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Gastos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en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Salud</a:t>
            </a:r>
            <a:r>
              <a:rPr lang="en-US" sz="1800" b="1" dirty="0">
                <a:solidFill>
                  <a:schemeClr val="bg1"/>
                </a:solidFill>
              </a:rPr>
              <a:t> Inversion - </a:t>
            </a:r>
            <a:r>
              <a:rPr lang="en-US" sz="1800" b="1" dirty="0" err="1">
                <a:solidFill>
                  <a:schemeClr val="bg1"/>
                </a:solidFill>
              </a:rPr>
              <a:t>Aseguramiento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- </a:t>
            </a:r>
            <a:r>
              <a:rPr lang="en-US" sz="1800" b="1" dirty="0" err="1">
                <a:solidFill>
                  <a:schemeClr val="bg1"/>
                </a:solidFill>
              </a:rPr>
              <a:t>Recaudos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por</a:t>
            </a:r>
            <a:r>
              <a:rPr lang="en-US" sz="1800" b="1" dirty="0">
                <a:solidFill>
                  <a:schemeClr val="bg1"/>
                </a:solidFill>
              </a:rPr>
              <a:t> Fuente de </a:t>
            </a:r>
            <a:r>
              <a:rPr lang="en-US" sz="1800" b="1" dirty="0" err="1">
                <a:solidFill>
                  <a:schemeClr val="bg1"/>
                </a:solidFill>
              </a:rPr>
              <a:t>Financiacion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-2012-2015</a:t>
            </a:r>
            <a:endParaRPr lang="en-US" sz="18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6.3696156156260411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'2012 - 2015 Recaudos'!$J$4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Recaudos'!$I$22:$I$30</c:f>
              <c:strCache>
                <c:ptCount val="9"/>
                <c:pt idx="0">
                  <c:v>Rentas Cedidas</c:v>
                </c:pt>
                <c:pt idx="1">
                  <c:v>Transferencia Nacion</c:v>
                </c:pt>
                <c:pt idx="2">
                  <c:v>Recursos de Capital - Rendimientos</c:v>
                </c:pt>
                <c:pt idx="3">
                  <c:v>Recursos de Capital - Saldo Caja y Bancos</c:v>
                </c:pt>
                <c:pt idx="4">
                  <c:v>Recursos Propios Departamento Regalias</c:v>
                </c:pt>
                <c:pt idx="5">
                  <c:v>Rentas Cedidas - Impoconsumo</c:v>
                </c:pt>
                <c:pt idx="6">
                  <c:v>Rentas Cedidas - Iva de Vinos</c:v>
                </c:pt>
                <c:pt idx="7">
                  <c:v>Rentas Cedidas - Sobretasa Cigarrillos</c:v>
                </c:pt>
                <c:pt idx="8">
                  <c:v>Rentas Destinacion Especial</c:v>
                </c:pt>
              </c:strCache>
            </c:strRef>
          </c:cat>
          <c:val>
            <c:numRef>
              <c:f>'2012 - 2015 Recaudos'!$J$22:$J$30</c:f>
              <c:numCache>
                <c:formatCode>#,##0</c:formatCode>
                <c:ptCount val="9"/>
                <c:pt idx="0">
                  <c:v>75921</c:v>
                </c:pt>
                <c:pt idx="1">
                  <c:v>0</c:v>
                </c:pt>
                <c:pt idx="2">
                  <c:v>0</c:v>
                </c:pt>
                <c:pt idx="3">
                  <c:v>19295</c:v>
                </c:pt>
                <c:pt idx="4">
                  <c:v>0</c:v>
                </c:pt>
                <c:pt idx="5">
                  <c:v>13149</c:v>
                </c:pt>
                <c:pt idx="6">
                  <c:v>0</c:v>
                </c:pt>
                <c:pt idx="7">
                  <c:v>27594</c:v>
                </c:pt>
                <c:pt idx="8">
                  <c:v>1830</c:v>
                </c:pt>
              </c:numCache>
            </c:numRef>
          </c:val>
        </c:ser>
        <c:ser>
          <c:idx val="1"/>
          <c:order val="1"/>
          <c:tx>
            <c:strRef>
              <c:f>'2012 - 2015 Recaudos'!$K$4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Recaudos'!$I$22:$I$30</c:f>
              <c:strCache>
                <c:ptCount val="9"/>
                <c:pt idx="0">
                  <c:v>Rentas Cedidas</c:v>
                </c:pt>
                <c:pt idx="1">
                  <c:v>Transferencia Nacion</c:v>
                </c:pt>
                <c:pt idx="2">
                  <c:v>Recursos de Capital - Rendimientos</c:v>
                </c:pt>
                <c:pt idx="3">
                  <c:v>Recursos de Capital - Saldo Caja y Bancos</c:v>
                </c:pt>
                <c:pt idx="4">
                  <c:v>Recursos Propios Departamento Regalias</c:v>
                </c:pt>
                <c:pt idx="5">
                  <c:v>Rentas Cedidas - Impoconsumo</c:v>
                </c:pt>
                <c:pt idx="6">
                  <c:v>Rentas Cedidas - Iva de Vinos</c:v>
                </c:pt>
                <c:pt idx="7">
                  <c:v>Rentas Cedidas - Sobretasa Cigarrillos</c:v>
                </c:pt>
                <c:pt idx="8">
                  <c:v>Rentas Destinacion Especial</c:v>
                </c:pt>
              </c:strCache>
            </c:strRef>
          </c:cat>
          <c:val>
            <c:numRef>
              <c:f>'2012 - 2015 Recaudos'!$K$22:$K$30</c:f>
              <c:numCache>
                <c:formatCode>#,##0</c:formatCode>
                <c:ptCount val="9"/>
                <c:pt idx="0">
                  <c:v>114501</c:v>
                </c:pt>
                <c:pt idx="1">
                  <c:v>0</c:v>
                </c:pt>
                <c:pt idx="2">
                  <c:v>2091</c:v>
                </c:pt>
                <c:pt idx="3">
                  <c:v>14971</c:v>
                </c:pt>
                <c:pt idx="4">
                  <c:v>0</c:v>
                </c:pt>
                <c:pt idx="5">
                  <c:v>12033</c:v>
                </c:pt>
                <c:pt idx="6">
                  <c:v>0</c:v>
                </c:pt>
                <c:pt idx="7">
                  <c:v>27856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'2012 - 2015 Recaudos'!$L$4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Recaudos'!$I$22:$I$30</c:f>
              <c:strCache>
                <c:ptCount val="9"/>
                <c:pt idx="0">
                  <c:v>Rentas Cedidas</c:v>
                </c:pt>
                <c:pt idx="1">
                  <c:v>Transferencia Nacion</c:v>
                </c:pt>
                <c:pt idx="2">
                  <c:v>Recursos de Capital - Rendimientos</c:v>
                </c:pt>
                <c:pt idx="3">
                  <c:v>Recursos de Capital - Saldo Caja y Bancos</c:v>
                </c:pt>
                <c:pt idx="4">
                  <c:v>Recursos Propios Departamento Regalias</c:v>
                </c:pt>
                <c:pt idx="5">
                  <c:v>Rentas Cedidas - Impoconsumo</c:v>
                </c:pt>
                <c:pt idx="6">
                  <c:v>Rentas Cedidas - Iva de Vinos</c:v>
                </c:pt>
                <c:pt idx="7">
                  <c:v>Rentas Cedidas - Sobretasa Cigarrillos</c:v>
                </c:pt>
                <c:pt idx="8">
                  <c:v>Rentas Destinacion Especial</c:v>
                </c:pt>
              </c:strCache>
            </c:strRef>
          </c:cat>
          <c:val>
            <c:numRef>
              <c:f>'2012 - 2015 Recaudos'!$L$22:$L$30</c:f>
              <c:numCache>
                <c:formatCode>#,##0</c:formatCode>
                <c:ptCount val="9"/>
                <c:pt idx="0">
                  <c:v>115363</c:v>
                </c:pt>
                <c:pt idx="1">
                  <c:v>0</c:v>
                </c:pt>
                <c:pt idx="2">
                  <c:v>0</c:v>
                </c:pt>
                <c:pt idx="3">
                  <c:v>28772</c:v>
                </c:pt>
                <c:pt idx="4">
                  <c:v>0</c:v>
                </c:pt>
                <c:pt idx="5">
                  <c:v>12186</c:v>
                </c:pt>
                <c:pt idx="6">
                  <c:v>4931</c:v>
                </c:pt>
                <c:pt idx="7">
                  <c:v>29099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'2012 - 2015 Recaudos'!$M$4</c:f>
              <c:strCache>
                <c:ptCount val="1"/>
                <c:pt idx="0">
                  <c:v>2015 
septiembre 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Recaudos'!$I$22:$I$30</c:f>
              <c:strCache>
                <c:ptCount val="9"/>
                <c:pt idx="0">
                  <c:v>Rentas Cedidas</c:v>
                </c:pt>
                <c:pt idx="1">
                  <c:v>Transferencia Nacion</c:v>
                </c:pt>
                <c:pt idx="2">
                  <c:v>Recursos de Capital - Rendimientos</c:v>
                </c:pt>
                <c:pt idx="3">
                  <c:v>Recursos de Capital - Saldo Caja y Bancos</c:v>
                </c:pt>
                <c:pt idx="4">
                  <c:v>Recursos Propios Departamento Regalias</c:v>
                </c:pt>
                <c:pt idx="5">
                  <c:v>Rentas Cedidas - Impoconsumo</c:v>
                </c:pt>
                <c:pt idx="6">
                  <c:v>Rentas Cedidas - Iva de Vinos</c:v>
                </c:pt>
                <c:pt idx="7">
                  <c:v>Rentas Cedidas - Sobretasa Cigarrillos</c:v>
                </c:pt>
                <c:pt idx="8">
                  <c:v>Rentas Destinacion Especial</c:v>
                </c:pt>
              </c:strCache>
            </c:strRef>
          </c:cat>
          <c:val>
            <c:numRef>
              <c:f>'2012 - 2015 Recaudos'!$M$22:$M$30</c:f>
              <c:numCache>
                <c:formatCode>#,##0</c:formatCode>
                <c:ptCount val="9"/>
                <c:pt idx="0">
                  <c:v>88044</c:v>
                </c:pt>
                <c:pt idx="1">
                  <c:v>2928</c:v>
                </c:pt>
                <c:pt idx="2">
                  <c:v>0</c:v>
                </c:pt>
                <c:pt idx="3">
                  <c:v>27990</c:v>
                </c:pt>
                <c:pt idx="4">
                  <c:v>0</c:v>
                </c:pt>
                <c:pt idx="5">
                  <c:v>9449</c:v>
                </c:pt>
                <c:pt idx="6">
                  <c:v>2588</c:v>
                </c:pt>
                <c:pt idx="7">
                  <c:v>25646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17984"/>
        <c:axId val="77517888"/>
        <c:axId val="0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'2012 - 2015 Recaudos'!$N$4</c15:sqref>
                        </c15:formulaRef>
                      </c:ext>
                    </c:extLst>
                    <c:strCache>
                      <c:ptCount val="1"/>
                      <c:pt idx="0">
                        <c:v>Total general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'2012 - 2015 Recaudos'!$I$22:$I$30</c15:sqref>
                        </c15:formulaRef>
                      </c:ext>
                    </c:extLst>
                    <c:strCache>
                      <c:ptCount val="9"/>
                      <c:pt idx="0">
                        <c:v>Rentas Cedidas</c:v>
                      </c:pt>
                      <c:pt idx="1">
                        <c:v>Transferencia Nacion</c:v>
                      </c:pt>
                      <c:pt idx="2">
                        <c:v>Recursos de Capital - Rendimientos</c:v>
                      </c:pt>
                      <c:pt idx="3">
                        <c:v>Recursos de Capital - Saldo Caja y Bancos</c:v>
                      </c:pt>
                      <c:pt idx="4">
                        <c:v>Recursos Propios Departamento Regalias</c:v>
                      </c:pt>
                      <c:pt idx="5">
                        <c:v>Rentas Cedidas - Impoconsumo</c:v>
                      </c:pt>
                      <c:pt idx="6">
                        <c:v>Rentas Cedidas - Iva de Vinos</c:v>
                      </c:pt>
                      <c:pt idx="7">
                        <c:v>Rentas Cedidas - Sobretasa Cigarrillos</c:v>
                      </c:pt>
                      <c:pt idx="8">
                        <c:v>Rentas Destinacion Especial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'2012 - 2015 Recaudos'!$N$22:$N$30</c15:sqref>
                        </c15:formulaRef>
                      </c:ext>
                    </c:extLst>
                    <c:numCache>
                      <c:formatCode>#,##0</c:formatCode>
                      <c:ptCount val="9"/>
                      <c:pt idx="0">
                        <c:v>393829</c:v>
                      </c:pt>
                      <c:pt idx="1">
                        <c:v>2928</c:v>
                      </c:pt>
                      <c:pt idx="2">
                        <c:v>2091</c:v>
                      </c:pt>
                      <c:pt idx="3">
                        <c:v>91028</c:v>
                      </c:pt>
                      <c:pt idx="4">
                        <c:v>0</c:v>
                      </c:pt>
                      <c:pt idx="5">
                        <c:v>46817</c:v>
                      </c:pt>
                      <c:pt idx="6">
                        <c:v>7519</c:v>
                      </c:pt>
                      <c:pt idx="7">
                        <c:v>110195</c:v>
                      </c:pt>
                      <c:pt idx="8">
                        <c:v>1830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261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517888"/>
        <c:crosses val="autoZero"/>
        <c:auto val="1"/>
        <c:lblAlgn val="ctr"/>
        <c:lblOffset val="100"/>
        <c:noMultiLvlLbl val="0"/>
      </c:catAx>
      <c:valAx>
        <c:axId val="7751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617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chemeClr val="bg1"/>
                </a:solidFill>
              </a:rPr>
              <a:t>Subcuenta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Otros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Gastos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en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Salud</a:t>
            </a:r>
            <a:r>
              <a:rPr lang="en-US" sz="1800" b="1" dirty="0">
                <a:solidFill>
                  <a:schemeClr val="bg1"/>
                </a:solidFill>
              </a:rPr>
              <a:t> Inversion  -  </a:t>
            </a:r>
            <a:r>
              <a:rPr lang="en-US" sz="1800" b="1" dirty="0" err="1">
                <a:solidFill>
                  <a:schemeClr val="bg1"/>
                </a:solidFill>
              </a:rPr>
              <a:t>Aseguramiento</a:t>
            </a:r>
            <a:r>
              <a:rPr lang="en-US" sz="1800" b="1" baseline="0" dirty="0">
                <a:solidFill>
                  <a:schemeClr val="bg1"/>
                </a:solidFill>
              </a:rPr>
              <a:t> -</a:t>
            </a:r>
            <a:endParaRPr lang="en-US" sz="1800" b="1" dirty="0">
              <a:solidFill>
                <a:schemeClr val="bg1"/>
              </a:solidFill>
            </a:endParaRP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Total </a:t>
            </a:r>
            <a:r>
              <a:rPr lang="en-US" sz="1800" b="1" dirty="0" err="1">
                <a:solidFill>
                  <a:schemeClr val="bg1"/>
                </a:solidFill>
              </a:rPr>
              <a:t>Recaudos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por</a:t>
            </a:r>
            <a:r>
              <a:rPr lang="en-US" sz="1800" b="1" dirty="0">
                <a:solidFill>
                  <a:schemeClr val="bg1"/>
                </a:solidFill>
              </a:rPr>
              <a:t> Fuente de </a:t>
            </a:r>
            <a:r>
              <a:rPr lang="en-US" sz="1800" b="1" dirty="0" err="1">
                <a:solidFill>
                  <a:schemeClr val="bg1"/>
                </a:solidFill>
              </a:rPr>
              <a:t>Financiacion</a:t>
            </a:r>
            <a:r>
              <a:rPr lang="en-US" sz="1800" b="1" dirty="0">
                <a:solidFill>
                  <a:schemeClr val="bg1"/>
                </a:solidFill>
              </a:rPr>
              <a:t> 2012 - 2015</a:t>
            </a: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($656.237 </a:t>
            </a:r>
            <a:r>
              <a:rPr lang="en-US" sz="1800" b="1" dirty="0" err="1">
                <a:solidFill>
                  <a:schemeClr val="bg1"/>
                </a:solidFill>
              </a:rPr>
              <a:t>Millones</a:t>
            </a:r>
            <a:r>
              <a:rPr lang="en-US" sz="1800" b="1" dirty="0">
                <a:solidFill>
                  <a:schemeClr val="bg1"/>
                </a:solidFill>
              </a:rPr>
              <a:t> de Pesos)</a:t>
            </a:r>
          </a:p>
        </c:rich>
      </c:tx>
      <c:layout>
        <c:manualLayout>
          <c:xMode val="edge"/>
          <c:yMode val="edge"/>
          <c:x val="7.0201961292345752E-2"/>
          <c:y val="2.487259250396679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4"/>
          <c:order val="0"/>
          <c:tx>
            <c:strRef>
              <c:f>'2012 - 2015 Recaudos'!$N$4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Recaudos'!$I$22:$I$30</c:f>
              <c:strCache>
                <c:ptCount val="9"/>
                <c:pt idx="0">
                  <c:v>Rentas Cedidas</c:v>
                </c:pt>
                <c:pt idx="1">
                  <c:v>Transferencia Nacion</c:v>
                </c:pt>
                <c:pt idx="2">
                  <c:v>Recursos de Capital - Rendimientos</c:v>
                </c:pt>
                <c:pt idx="3">
                  <c:v>Recursos de Capital - Saldo Caja y Bancos</c:v>
                </c:pt>
                <c:pt idx="4">
                  <c:v>Recursos Propios Departamento Regalias</c:v>
                </c:pt>
                <c:pt idx="5">
                  <c:v>Rentas Cedidas - Impoconsumo</c:v>
                </c:pt>
                <c:pt idx="6">
                  <c:v>Rentas Cedidas - Iva de Vinos</c:v>
                </c:pt>
                <c:pt idx="7">
                  <c:v>Rentas Cedidas - Sobretasa Cigarrillos</c:v>
                </c:pt>
                <c:pt idx="8">
                  <c:v>Rentas Destinacion Especial</c:v>
                </c:pt>
              </c:strCache>
            </c:strRef>
          </c:cat>
          <c:val>
            <c:numRef>
              <c:f>'2012 - 2015 Recaudos'!$N$22:$N$30</c:f>
              <c:numCache>
                <c:formatCode>#,##0</c:formatCode>
                <c:ptCount val="9"/>
                <c:pt idx="0">
                  <c:v>393829</c:v>
                </c:pt>
                <c:pt idx="1">
                  <c:v>2928</c:v>
                </c:pt>
                <c:pt idx="2">
                  <c:v>2091</c:v>
                </c:pt>
                <c:pt idx="3">
                  <c:v>91028</c:v>
                </c:pt>
                <c:pt idx="4">
                  <c:v>0</c:v>
                </c:pt>
                <c:pt idx="5">
                  <c:v>46817</c:v>
                </c:pt>
                <c:pt idx="6">
                  <c:v>7519</c:v>
                </c:pt>
                <c:pt idx="7">
                  <c:v>110195</c:v>
                </c:pt>
                <c:pt idx="8">
                  <c:v>1830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54336"/>
        <c:axId val="77520192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'2012 - 2015 Recaudos'!$J$4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'2012 - 2015 Recaudos'!$I$22:$I$30</c15:sqref>
                        </c15:formulaRef>
                      </c:ext>
                    </c:extLst>
                    <c:strCache>
                      <c:ptCount val="9"/>
                      <c:pt idx="0">
                        <c:v>Rentas Cedidas</c:v>
                      </c:pt>
                      <c:pt idx="1">
                        <c:v>Transferencia Nacion</c:v>
                      </c:pt>
                      <c:pt idx="2">
                        <c:v>Recursos de Capital - Rendimientos</c:v>
                      </c:pt>
                      <c:pt idx="3">
                        <c:v>Recursos de Capital - Saldo Caja y Bancos</c:v>
                      </c:pt>
                      <c:pt idx="4">
                        <c:v>Recursos Propios Departamento Regalias</c:v>
                      </c:pt>
                      <c:pt idx="5">
                        <c:v>Rentas Cedidas - Impoconsumo</c:v>
                      </c:pt>
                      <c:pt idx="6">
                        <c:v>Rentas Cedidas - Iva de Vinos</c:v>
                      </c:pt>
                      <c:pt idx="7">
                        <c:v>Rentas Cedidas - Sobretasa Cigarrillos</c:v>
                      </c:pt>
                      <c:pt idx="8">
                        <c:v>Rentas Destinacion Especial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'2012 - 2015 Recaudos'!$J$22:$J$30</c15:sqref>
                        </c15:formulaRef>
                      </c:ext>
                    </c:extLst>
                    <c:numCache>
                      <c:formatCode>#,##0</c:formatCode>
                      <c:ptCount val="9"/>
                      <c:pt idx="0">
                        <c:v>75921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19295</c:v>
                      </c:pt>
                      <c:pt idx="4">
                        <c:v>0</c:v>
                      </c:pt>
                      <c:pt idx="5">
                        <c:v>13149</c:v>
                      </c:pt>
                      <c:pt idx="6">
                        <c:v>0</c:v>
                      </c:pt>
                      <c:pt idx="7">
                        <c:v>27594</c:v>
                      </c:pt>
                      <c:pt idx="8">
                        <c:v>1830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Recaudos'!$K$4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Recaudos'!$I$22:$I$30</c15:sqref>
                        </c15:formulaRef>
                      </c:ext>
                    </c:extLst>
                    <c:strCache>
                      <c:ptCount val="9"/>
                      <c:pt idx="0">
                        <c:v>Rentas Cedidas</c:v>
                      </c:pt>
                      <c:pt idx="1">
                        <c:v>Transferencia Nacion</c:v>
                      </c:pt>
                      <c:pt idx="2">
                        <c:v>Recursos de Capital - Rendimientos</c:v>
                      </c:pt>
                      <c:pt idx="3">
                        <c:v>Recursos de Capital - Saldo Caja y Bancos</c:v>
                      </c:pt>
                      <c:pt idx="4">
                        <c:v>Recursos Propios Departamento Regalias</c:v>
                      </c:pt>
                      <c:pt idx="5">
                        <c:v>Rentas Cedidas - Impoconsumo</c:v>
                      </c:pt>
                      <c:pt idx="6">
                        <c:v>Rentas Cedidas - Iva de Vinos</c:v>
                      </c:pt>
                      <c:pt idx="7">
                        <c:v>Rentas Cedidas - Sobretasa Cigarrillos</c:v>
                      </c:pt>
                      <c:pt idx="8">
                        <c:v>Rentas Destinacion Especial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Recaudos'!$K$22:$K$30</c15:sqref>
                        </c15:formulaRef>
                      </c:ext>
                    </c:extLst>
                    <c:numCache>
                      <c:formatCode>#,##0</c:formatCode>
                      <c:ptCount val="9"/>
                      <c:pt idx="0">
                        <c:v>114501</c:v>
                      </c:pt>
                      <c:pt idx="1">
                        <c:v>0</c:v>
                      </c:pt>
                      <c:pt idx="2">
                        <c:v>2091</c:v>
                      </c:pt>
                      <c:pt idx="3">
                        <c:v>14971</c:v>
                      </c:pt>
                      <c:pt idx="4">
                        <c:v>0</c:v>
                      </c:pt>
                      <c:pt idx="5">
                        <c:v>12033</c:v>
                      </c:pt>
                      <c:pt idx="6">
                        <c:v>0</c:v>
                      </c:pt>
                      <c:pt idx="7">
                        <c:v>27856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Recaudos'!$L$4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Recaudos'!$I$22:$I$30</c15:sqref>
                        </c15:formulaRef>
                      </c:ext>
                    </c:extLst>
                    <c:strCache>
                      <c:ptCount val="9"/>
                      <c:pt idx="0">
                        <c:v>Rentas Cedidas</c:v>
                      </c:pt>
                      <c:pt idx="1">
                        <c:v>Transferencia Nacion</c:v>
                      </c:pt>
                      <c:pt idx="2">
                        <c:v>Recursos de Capital - Rendimientos</c:v>
                      </c:pt>
                      <c:pt idx="3">
                        <c:v>Recursos de Capital - Saldo Caja y Bancos</c:v>
                      </c:pt>
                      <c:pt idx="4">
                        <c:v>Recursos Propios Departamento Regalias</c:v>
                      </c:pt>
                      <c:pt idx="5">
                        <c:v>Rentas Cedidas - Impoconsumo</c:v>
                      </c:pt>
                      <c:pt idx="6">
                        <c:v>Rentas Cedidas - Iva de Vinos</c:v>
                      </c:pt>
                      <c:pt idx="7">
                        <c:v>Rentas Cedidas - Sobretasa Cigarrillos</c:v>
                      </c:pt>
                      <c:pt idx="8">
                        <c:v>Rentas Destinacion Especial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Recaudos'!$L$22:$L$30</c15:sqref>
                        </c15:formulaRef>
                      </c:ext>
                    </c:extLst>
                    <c:numCache>
                      <c:formatCode>#,##0</c:formatCode>
                      <c:ptCount val="9"/>
                      <c:pt idx="0">
                        <c:v>115363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28772</c:v>
                      </c:pt>
                      <c:pt idx="4">
                        <c:v>0</c:v>
                      </c:pt>
                      <c:pt idx="5">
                        <c:v>12186</c:v>
                      </c:pt>
                      <c:pt idx="6">
                        <c:v>4931</c:v>
                      </c:pt>
                      <c:pt idx="7">
                        <c:v>29099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Recaudos'!$M$4</c15:sqref>
                        </c15:formulaRef>
                      </c:ext>
                    </c:extLst>
                    <c:strCache>
                      <c:ptCount val="1"/>
                      <c:pt idx="0">
                        <c:v>2015 
septiembre 30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Recaudos'!$I$22:$I$30</c15:sqref>
                        </c15:formulaRef>
                      </c:ext>
                    </c:extLst>
                    <c:strCache>
                      <c:ptCount val="9"/>
                      <c:pt idx="0">
                        <c:v>Rentas Cedidas</c:v>
                      </c:pt>
                      <c:pt idx="1">
                        <c:v>Transferencia Nacion</c:v>
                      </c:pt>
                      <c:pt idx="2">
                        <c:v>Recursos de Capital - Rendimientos</c:v>
                      </c:pt>
                      <c:pt idx="3">
                        <c:v>Recursos de Capital - Saldo Caja y Bancos</c:v>
                      </c:pt>
                      <c:pt idx="4">
                        <c:v>Recursos Propios Departamento Regalias</c:v>
                      </c:pt>
                      <c:pt idx="5">
                        <c:v>Rentas Cedidas - Impoconsumo</c:v>
                      </c:pt>
                      <c:pt idx="6">
                        <c:v>Rentas Cedidas - Iva de Vinos</c:v>
                      </c:pt>
                      <c:pt idx="7">
                        <c:v>Rentas Cedidas - Sobretasa Cigarrillos</c:v>
                      </c:pt>
                      <c:pt idx="8">
                        <c:v>Rentas Destinacion Especial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Recaudos'!$M$22:$M$30</c15:sqref>
                        </c15:formulaRef>
                      </c:ext>
                    </c:extLst>
                    <c:numCache>
                      <c:formatCode>#,##0</c:formatCode>
                      <c:ptCount val="9"/>
                      <c:pt idx="0">
                        <c:v>88044</c:v>
                      </c:pt>
                      <c:pt idx="1">
                        <c:v>2928</c:v>
                      </c:pt>
                      <c:pt idx="2">
                        <c:v>0</c:v>
                      </c:pt>
                      <c:pt idx="3">
                        <c:v>27990</c:v>
                      </c:pt>
                      <c:pt idx="4">
                        <c:v>0</c:v>
                      </c:pt>
                      <c:pt idx="5">
                        <c:v>9449</c:v>
                      </c:pt>
                      <c:pt idx="6">
                        <c:v>2588</c:v>
                      </c:pt>
                      <c:pt idx="7">
                        <c:v>25646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26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520192"/>
        <c:crosses val="autoZero"/>
        <c:auto val="1"/>
        <c:lblAlgn val="ctr"/>
        <c:lblOffset val="100"/>
        <c:noMultiLvlLbl val="0"/>
      </c:catAx>
      <c:valAx>
        <c:axId val="775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654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bg1"/>
                </a:solidFill>
              </a:rPr>
              <a:t>Subcuenta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Atención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a la </a:t>
            </a:r>
            <a:r>
              <a:rPr lang="en-US" sz="1600" b="1" dirty="0" err="1" smtClean="0">
                <a:solidFill>
                  <a:schemeClr val="bg1"/>
                </a:solidFill>
              </a:rPr>
              <a:t>Población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Pobre</a:t>
            </a:r>
            <a:r>
              <a:rPr lang="en-US" sz="1600" b="1" dirty="0">
                <a:solidFill>
                  <a:schemeClr val="bg1"/>
                </a:solidFill>
              </a:rPr>
              <a:t> No </a:t>
            </a:r>
            <a:r>
              <a:rPr lang="en-US" sz="1600" b="1" dirty="0" err="1">
                <a:solidFill>
                  <a:schemeClr val="bg1"/>
                </a:solidFill>
              </a:rPr>
              <a:t>Cubierta</a:t>
            </a:r>
            <a:r>
              <a:rPr lang="en-US" sz="1600" b="1" dirty="0">
                <a:solidFill>
                  <a:schemeClr val="bg1"/>
                </a:solidFill>
              </a:rPr>
              <a:t> con </a:t>
            </a:r>
            <a:r>
              <a:rPr lang="en-US" sz="1600" b="1" dirty="0" err="1">
                <a:solidFill>
                  <a:schemeClr val="bg1"/>
                </a:solidFill>
              </a:rPr>
              <a:t>Subsidios</a:t>
            </a:r>
            <a:endParaRPr lang="es-CO" sz="1600" b="1" dirty="0">
              <a:solidFill>
                <a:schemeClr val="bg1"/>
              </a:solidFill>
            </a:endParaRP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bg1"/>
                </a:solidFill>
              </a:rPr>
              <a:t>- </a:t>
            </a:r>
            <a:r>
              <a:rPr lang="en-US" sz="1600" b="1" dirty="0" err="1">
                <a:solidFill>
                  <a:schemeClr val="bg1"/>
                </a:solidFill>
              </a:rPr>
              <a:t>Recaudos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por</a:t>
            </a:r>
            <a:r>
              <a:rPr lang="en-US" sz="1600" b="1" dirty="0">
                <a:solidFill>
                  <a:schemeClr val="bg1"/>
                </a:solidFill>
              </a:rPr>
              <a:t> Fuente de </a:t>
            </a:r>
            <a:r>
              <a:rPr lang="en-US" sz="1600" b="1" dirty="0" err="1" smtClean="0">
                <a:solidFill>
                  <a:schemeClr val="bg1"/>
                </a:solidFill>
              </a:rPr>
              <a:t>Financiación</a:t>
            </a:r>
            <a:r>
              <a:rPr lang="en-US" sz="1600" b="1" dirty="0" smtClean="0">
                <a:solidFill>
                  <a:schemeClr val="bg1"/>
                </a:solidFill>
              </a:rPr>
              <a:t> -2012-2015</a:t>
            </a:r>
            <a:endParaRPr lang="en-US" sz="16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"/>
          <c:y val="4.5086314610400977E-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30056407211486"/>
          <c:y val="0.11949532082231805"/>
          <c:w val="0.84598953272877753"/>
          <c:h val="0.487772552024322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'2012 - 2015 Recaudos'!$J$4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Recaudos'!$I$32:$I$42</c:f>
              <c:strCache>
                <c:ptCount val="11"/>
                <c:pt idx="0">
                  <c:v>SGP</c:v>
                </c:pt>
                <c:pt idx="1">
                  <c:v>Rentas Cedidas</c:v>
                </c:pt>
                <c:pt idx="2">
                  <c:v>Recursos Propios Departamento</c:v>
                </c:pt>
                <c:pt idx="3">
                  <c:v>Transferencia Nacion</c:v>
                </c:pt>
                <c:pt idx="4">
                  <c:v>Recursos de Capital - Rendimientos</c:v>
                </c:pt>
                <c:pt idx="5">
                  <c:v>Recursos de Capital - Saldo Caja y Bancos</c:v>
                </c:pt>
                <c:pt idx="6">
                  <c:v>Rentas Cedidas - Iva de Vinos</c:v>
                </c:pt>
                <c:pt idx="7">
                  <c:v>Rentas Cedidas - IVA Descontable</c:v>
                </c:pt>
                <c:pt idx="8">
                  <c:v>Rentas Destinacion Especial</c:v>
                </c:pt>
                <c:pt idx="9">
                  <c:v>Rentas Propias % Libre Destinacion</c:v>
                </c:pt>
                <c:pt idx="10">
                  <c:v>Transferencia Municipios</c:v>
                </c:pt>
              </c:strCache>
            </c:strRef>
          </c:cat>
          <c:val>
            <c:numRef>
              <c:f>'2012 - 2015 Recaudos'!$J$32:$J$42</c:f>
              <c:numCache>
                <c:formatCode>#,##0</c:formatCode>
                <c:ptCount val="11"/>
                <c:pt idx="0">
                  <c:v>144383</c:v>
                </c:pt>
                <c:pt idx="1">
                  <c:v>50241</c:v>
                </c:pt>
                <c:pt idx="2">
                  <c:v>0</c:v>
                </c:pt>
                <c:pt idx="3">
                  <c:v>53060</c:v>
                </c:pt>
                <c:pt idx="4">
                  <c:v>2061</c:v>
                </c:pt>
                <c:pt idx="5">
                  <c:v>46908</c:v>
                </c:pt>
                <c:pt idx="6">
                  <c:v>0</c:v>
                </c:pt>
                <c:pt idx="7">
                  <c:v>0</c:v>
                </c:pt>
                <c:pt idx="8">
                  <c:v>7054</c:v>
                </c:pt>
                <c:pt idx="9">
                  <c:v>590</c:v>
                </c:pt>
                <c:pt idx="10">
                  <c:v>85540</c:v>
                </c:pt>
              </c:numCache>
            </c:numRef>
          </c:val>
        </c:ser>
        <c:ser>
          <c:idx val="1"/>
          <c:order val="1"/>
          <c:tx>
            <c:strRef>
              <c:f>'2012 - 2015 Recaudos'!$K$4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Recaudos'!$I$32:$I$42</c:f>
              <c:strCache>
                <c:ptCount val="11"/>
                <c:pt idx="0">
                  <c:v>SGP</c:v>
                </c:pt>
                <c:pt idx="1">
                  <c:v>Rentas Cedidas</c:v>
                </c:pt>
                <c:pt idx="2">
                  <c:v>Recursos Propios Departamento</c:v>
                </c:pt>
                <c:pt idx="3">
                  <c:v>Transferencia Nacion</c:v>
                </c:pt>
                <c:pt idx="4">
                  <c:v>Recursos de Capital - Rendimientos</c:v>
                </c:pt>
                <c:pt idx="5">
                  <c:v>Recursos de Capital - Saldo Caja y Bancos</c:v>
                </c:pt>
                <c:pt idx="6">
                  <c:v>Rentas Cedidas - Iva de Vinos</c:v>
                </c:pt>
                <c:pt idx="7">
                  <c:v>Rentas Cedidas - IVA Descontable</c:v>
                </c:pt>
                <c:pt idx="8">
                  <c:v>Rentas Destinacion Especial</c:v>
                </c:pt>
                <c:pt idx="9">
                  <c:v>Rentas Propias % Libre Destinacion</c:v>
                </c:pt>
                <c:pt idx="10">
                  <c:v>Transferencia Municipios</c:v>
                </c:pt>
              </c:strCache>
            </c:strRef>
          </c:cat>
          <c:val>
            <c:numRef>
              <c:f>'2012 - 2015 Recaudos'!$K$32:$K$42</c:f>
              <c:numCache>
                <c:formatCode>#,##0</c:formatCode>
                <c:ptCount val="11"/>
                <c:pt idx="0">
                  <c:v>143927</c:v>
                </c:pt>
                <c:pt idx="1">
                  <c:v>28292</c:v>
                </c:pt>
                <c:pt idx="2">
                  <c:v>0</c:v>
                </c:pt>
                <c:pt idx="3">
                  <c:v>35767</c:v>
                </c:pt>
                <c:pt idx="4">
                  <c:v>1457</c:v>
                </c:pt>
                <c:pt idx="5">
                  <c:v>45184</c:v>
                </c:pt>
                <c:pt idx="6">
                  <c:v>0</c:v>
                </c:pt>
                <c:pt idx="7">
                  <c:v>0</c:v>
                </c:pt>
                <c:pt idx="8">
                  <c:v>309</c:v>
                </c:pt>
                <c:pt idx="9">
                  <c:v>133</c:v>
                </c:pt>
                <c:pt idx="10">
                  <c:v>4114</c:v>
                </c:pt>
              </c:numCache>
            </c:numRef>
          </c:val>
        </c:ser>
        <c:ser>
          <c:idx val="2"/>
          <c:order val="2"/>
          <c:tx>
            <c:strRef>
              <c:f>'2012 - 2015 Recaudos'!$L$4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Recaudos'!$I$32:$I$42</c:f>
              <c:strCache>
                <c:ptCount val="11"/>
                <c:pt idx="0">
                  <c:v>SGP</c:v>
                </c:pt>
                <c:pt idx="1">
                  <c:v>Rentas Cedidas</c:v>
                </c:pt>
                <c:pt idx="2">
                  <c:v>Recursos Propios Departamento</c:v>
                </c:pt>
                <c:pt idx="3">
                  <c:v>Transferencia Nacion</c:v>
                </c:pt>
                <c:pt idx="4">
                  <c:v>Recursos de Capital - Rendimientos</c:v>
                </c:pt>
                <c:pt idx="5">
                  <c:v>Recursos de Capital - Saldo Caja y Bancos</c:v>
                </c:pt>
                <c:pt idx="6">
                  <c:v>Rentas Cedidas - Iva de Vinos</c:v>
                </c:pt>
                <c:pt idx="7">
                  <c:v>Rentas Cedidas - IVA Descontable</c:v>
                </c:pt>
                <c:pt idx="8">
                  <c:v>Rentas Destinacion Especial</c:v>
                </c:pt>
                <c:pt idx="9">
                  <c:v>Rentas Propias % Libre Destinacion</c:v>
                </c:pt>
                <c:pt idx="10">
                  <c:v>Transferencia Municipios</c:v>
                </c:pt>
              </c:strCache>
            </c:strRef>
          </c:cat>
          <c:val>
            <c:numRef>
              <c:f>'2012 - 2015 Recaudos'!$L$32:$L$42</c:f>
              <c:numCache>
                <c:formatCode>#,##0</c:formatCode>
                <c:ptCount val="11"/>
                <c:pt idx="0">
                  <c:v>140390</c:v>
                </c:pt>
                <c:pt idx="1">
                  <c:v>36871</c:v>
                </c:pt>
                <c:pt idx="2">
                  <c:v>0</c:v>
                </c:pt>
                <c:pt idx="3">
                  <c:v>0</c:v>
                </c:pt>
                <c:pt idx="4">
                  <c:v>2438</c:v>
                </c:pt>
                <c:pt idx="5">
                  <c:v>19167</c:v>
                </c:pt>
                <c:pt idx="6">
                  <c:v>3324</c:v>
                </c:pt>
                <c:pt idx="7">
                  <c:v>0</c:v>
                </c:pt>
                <c:pt idx="8">
                  <c:v>2052</c:v>
                </c:pt>
                <c:pt idx="9">
                  <c:v>122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'2012 - 2015 Recaudos'!$M$4</c:f>
              <c:strCache>
                <c:ptCount val="1"/>
                <c:pt idx="0">
                  <c:v>2015 
septiembre 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Recaudos'!$I$32:$I$42</c:f>
              <c:strCache>
                <c:ptCount val="11"/>
                <c:pt idx="0">
                  <c:v>SGP</c:v>
                </c:pt>
                <c:pt idx="1">
                  <c:v>Rentas Cedidas</c:v>
                </c:pt>
                <c:pt idx="2">
                  <c:v>Recursos Propios Departamento</c:v>
                </c:pt>
                <c:pt idx="3">
                  <c:v>Transferencia Nacion</c:v>
                </c:pt>
                <c:pt idx="4">
                  <c:v>Recursos de Capital - Rendimientos</c:v>
                </c:pt>
                <c:pt idx="5">
                  <c:v>Recursos de Capital - Saldo Caja y Bancos</c:v>
                </c:pt>
                <c:pt idx="6">
                  <c:v>Rentas Cedidas - Iva de Vinos</c:v>
                </c:pt>
                <c:pt idx="7">
                  <c:v>Rentas Cedidas - IVA Descontable</c:v>
                </c:pt>
                <c:pt idx="8">
                  <c:v>Rentas Destinacion Especial</c:v>
                </c:pt>
                <c:pt idx="9">
                  <c:v>Rentas Propias % Libre Destinacion</c:v>
                </c:pt>
                <c:pt idx="10">
                  <c:v>Transferencia Municipios</c:v>
                </c:pt>
              </c:strCache>
            </c:strRef>
          </c:cat>
          <c:val>
            <c:numRef>
              <c:f>'2012 - 2015 Recaudos'!$M$32:$M$42</c:f>
              <c:numCache>
                <c:formatCode>#,##0</c:formatCode>
                <c:ptCount val="11"/>
                <c:pt idx="0">
                  <c:v>28246</c:v>
                </c:pt>
                <c:pt idx="1">
                  <c:v>24271</c:v>
                </c:pt>
                <c:pt idx="2">
                  <c:v>0</c:v>
                </c:pt>
                <c:pt idx="3">
                  <c:v>13424</c:v>
                </c:pt>
                <c:pt idx="4">
                  <c:v>403</c:v>
                </c:pt>
                <c:pt idx="5">
                  <c:v>21516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56384"/>
        <c:axId val="99345536"/>
        <c:axId val="0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'2012 - 2015 Recaudos'!$N$4</c15:sqref>
                        </c15:formulaRef>
                      </c:ext>
                    </c:extLst>
                    <c:strCache>
                      <c:ptCount val="1"/>
                      <c:pt idx="0">
                        <c:v>Total general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'2012 - 2015 Recaudos'!$I$32:$I$42</c15:sqref>
                        </c15:formulaRef>
                      </c:ext>
                    </c:extLst>
                    <c:strCache>
                      <c:ptCount val="11"/>
                      <c:pt idx="0">
                        <c:v>SGP</c:v>
                      </c:pt>
                      <c:pt idx="1">
                        <c:v>Rentas Cedidas</c:v>
                      </c:pt>
                      <c:pt idx="2">
                        <c:v>Recursos Propios Departamento</c:v>
                      </c:pt>
                      <c:pt idx="3">
                        <c:v>Transferencia Nacion</c:v>
                      </c:pt>
                      <c:pt idx="4">
                        <c:v>Recursos de Capital - Rendimientos</c:v>
                      </c:pt>
                      <c:pt idx="5">
                        <c:v>Recursos de Capital - Saldo Caja y Bancos</c:v>
                      </c:pt>
                      <c:pt idx="6">
                        <c:v>Rentas Cedidas - Iva de Vinos</c:v>
                      </c:pt>
                      <c:pt idx="7">
                        <c:v>Rentas Cedidas - IVA Descontable</c:v>
                      </c:pt>
                      <c:pt idx="8">
                        <c:v>Rentas Destinacion Especial</c:v>
                      </c:pt>
                      <c:pt idx="9">
                        <c:v>Rentas Propias % Libre Destinacion</c:v>
                      </c:pt>
                      <c:pt idx="10">
                        <c:v>Transferencia Municipios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'2012 - 2015 Recaudos'!$N$32:$N$42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456946</c:v>
                      </c:pt>
                      <c:pt idx="1">
                        <c:v>139675</c:v>
                      </c:pt>
                      <c:pt idx="2">
                        <c:v>0</c:v>
                      </c:pt>
                      <c:pt idx="3">
                        <c:v>102251</c:v>
                      </c:pt>
                      <c:pt idx="4">
                        <c:v>6359</c:v>
                      </c:pt>
                      <c:pt idx="5">
                        <c:v>132775</c:v>
                      </c:pt>
                      <c:pt idx="6">
                        <c:v>3324</c:v>
                      </c:pt>
                      <c:pt idx="7">
                        <c:v>0</c:v>
                      </c:pt>
                      <c:pt idx="8">
                        <c:v>9415</c:v>
                      </c:pt>
                      <c:pt idx="9">
                        <c:v>845</c:v>
                      </c:pt>
                      <c:pt idx="10">
                        <c:v>90456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265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345536"/>
        <c:crosses val="autoZero"/>
        <c:auto val="1"/>
        <c:lblAlgn val="ctr"/>
        <c:lblOffset val="100"/>
        <c:noMultiLvlLbl val="0"/>
      </c:catAx>
      <c:valAx>
        <c:axId val="9934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656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solidFill>
                  <a:schemeClr val="bg1"/>
                </a:solidFill>
              </a:rPr>
              <a:t>Subcuenta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Atención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a la </a:t>
            </a:r>
            <a:r>
              <a:rPr lang="en-US" sz="1600" dirty="0" err="1" smtClean="0">
                <a:solidFill>
                  <a:schemeClr val="bg1"/>
                </a:solidFill>
              </a:rPr>
              <a:t>Población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Pobre</a:t>
            </a:r>
            <a:r>
              <a:rPr lang="en-US" sz="1600" dirty="0">
                <a:solidFill>
                  <a:schemeClr val="bg1"/>
                </a:solidFill>
              </a:rPr>
              <a:t> No </a:t>
            </a:r>
            <a:r>
              <a:rPr lang="en-US" sz="1600" dirty="0" err="1">
                <a:solidFill>
                  <a:schemeClr val="bg1"/>
                </a:solidFill>
              </a:rPr>
              <a:t>Cubierta</a:t>
            </a:r>
            <a:r>
              <a:rPr lang="en-US" sz="1600" dirty="0">
                <a:solidFill>
                  <a:schemeClr val="bg1"/>
                </a:solidFill>
              </a:rPr>
              <a:t> con </a:t>
            </a:r>
            <a:r>
              <a:rPr lang="en-US" sz="1600" dirty="0" err="1">
                <a:solidFill>
                  <a:schemeClr val="bg1"/>
                </a:solidFill>
              </a:rPr>
              <a:t>Subsidios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</a:rPr>
              <a:t>Total </a:t>
            </a:r>
            <a:r>
              <a:rPr lang="en-US" sz="1600" dirty="0" err="1">
                <a:solidFill>
                  <a:schemeClr val="bg1"/>
                </a:solidFill>
              </a:rPr>
              <a:t>Recaudos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por</a:t>
            </a:r>
            <a:r>
              <a:rPr lang="en-US" sz="1600" dirty="0">
                <a:solidFill>
                  <a:schemeClr val="bg1"/>
                </a:solidFill>
              </a:rPr>
              <a:t> Fuente de </a:t>
            </a:r>
            <a:r>
              <a:rPr lang="en-US" sz="1600" dirty="0" err="1" smtClean="0">
                <a:solidFill>
                  <a:schemeClr val="bg1"/>
                </a:solidFill>
              </a:rPr>
              <a:t>Financiación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2012 - 2015</a:t>
            </a: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</a:rPr>
              <a:t>($942.046 </a:t>
            </a:r>
            <a:r>
              <a:rPr lang="en-US" sz="1600" dirty="0" err="1">
                <a:solidFill>
                  <a:schemeClr val="bg1"/>
                </a:solidFill>
              </a:rPr>
              <a:t>Millones</a:t>
            </a:r>
            <a:r>
              <a:rPr lang="en-US" sz="1600" dirty="0">
                <a:solidFill>
                  <a:schemeClr val="bg1"/>
                </a:solidFill>
              </a:rPr>
              <a:t> de Pesos)</a:t>
            </a:r>
          </a:p>
        </c:rich>
      </c:tx>
      <c:layout>
        <c:manualLayout>
          <c:xMode val="edge"/>
          <c:yMode val="edge"/>
          <c:x val="6.0456837524496099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4"/>
          <c:order val="0"/>
          <c:tx>
            <c:strRef>
              <c:f>'2012 - 2015 Recaudos'!$N$4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Recaudos'!$I$32:$I$42</c:f>
              <c:strCache>
                <c:ptCount val="11"/>
                <c:pt idx="0">
                  <c:v>SGP</c:v>
                </c:pt>
                <c:pt idx="1">
                  <c:v>Rentas Cedidas</c:v>
                </c:pt>
                <c:pt idx="2">
                  <c:v>Recursos Propios Departamento</c:v>
                </c:pt>
                <c:pt idx="3">
                  <c:v>Transferencia Nacion</c:v>
                </c:pt>
                <c:pt idx="4">
                  <c:v>Recursos de Capital - Rendimientos</c:v>
                </c:pt>
                <c:pt idx="5">
                  <c:v>Recursos de Capital - Saldo Caja y Bancos</c:v>
                </c:pt>
                <c:pt idx="6">
                  <c:v>Rentas Cedidas - Iva de Vinos</c:v>
                </c:pt>
                <c:pt idx="7">
                  <c:v>Rentas Cedidas - IVA Descontable</c:v>
                </c:pt>
                <c:pt idx="8">
                  <c:v>Rentas Destinacion Especial</c:v>
                </c:pt>
                <c:pt idx="9">
                  <c:v>Rentas Propias % Libre Destinacion</c:v>
                </c:pt>
                <c:pt idx="10">
                  <c:v>Transferencia Municipios</c:v>
                </c:pt>
              </c:strCache>
            </c:strRef>
          </c:cat>
          <c:val>
            <c:numRef>
              <c:f>'2012 - 2015 Recaudos'!$N$32:$N$42</c:f>
              <c:numCache>
                <c:formatCode>#,##0</c:formatCode>
                <c:ptCount val="11"/>
                <c:pt idx="0">
                  <c:v>456946</c:v>
                </c:pt>
                <c:pt idx="1">
                  <c:v>139675</c:v>
                </c:pt>
                <c:pt idx="2">
                  <c:v>0</c:v>
                </c:pt>
                <c:pt idx="3">
                  <c:v>102251</c:v>
                </c:pt>
                <c:pt idx="4">
                  <c:v>6359</c:v>
                </c:pt>
                <c:pt idx="5">
                  <c:v>132775</c:v>
                </c:pt>
                <c:pt idx="6">
                  <c:v>3324</c:v>
                </c:pt>
                <c:pt idx="7">
                  <c:v>0</c:v>
                </c:pt>
                <c:pt idx="8">
                  <c:v>9415</c:v>
                </c:pt>
                <c:pt idx="9">
                  <c:v>845</c:v>
                </c:pt>
                <c:pt idx="10">
                  <c:v>90456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23104"/>
        <c:axId val="9934784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'2012 - 2015 Recaudos'!$J$4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'2012 - 2015 Recaudos'!$I$32:$I$42</c15:sqref>
                        </c15:formulaRef>
                      </c:ext>
                    </c:extLst>
                    <c:strCache>
                      <c:ptCount val="11"/>
                      <c:pt idx="0">
                        <c:v>SGP</c:v>
                      </c:pt>
                      <c:pt idx="1">
                        <c:v>Rentas Cedidas</c:v>
                      </c:pt>
                      <c:pt idx="2">
                        <c:v>Recursos Propios Departamento</c:v>
                      </c:pt>
                      <c:pt idx="3">
                        <c:v>Transferencia Nacion</c:v>
                      </c:pt>
                      <c:pt idx="4">
                        <c:v>Recursos de Capital - Rendimientos</c:v>
                      </c:pt>
                      <c:pt idx="5">
                        <c:v>Recursos de Capital - Saldo Caja y Bancos</c:v>
                      </c:pt>
                      <c:pt idx="6">
                        <c:v>Rentas Cedidas - Iva de Vinos</c:v>
                      </c:pt>
                      <c:pt idx="7">
                        <c:v>Rentas Cedidas - IVA Descontable</c:v>
                      </c:pt>
                      <c:pt idx="8">
                        <c:v>Rentas Destinacion Especial</c:v>
                      </c:pt>
                      <c:pt idx="9">
                        <c:v>Rentas Propias % Libre Destinacion</c:v>
                      </c:pt>
                      <c:pt idx="10">
                        <c:v>Transferencia Municipios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'2012 - 2015 Recaudos'!$J$32:$J$42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144383</c:v>
                      </c:pt>
                      <c:pt idx="1">
                        <c:v>50241</c:v>
                      </c:pt>
                      <c:pt idx="2">
                        <c:v>0</c:v>
                      </c:pt>
                      <c:pt idx="3">
                        <c:v>53060</c:v>
                      </c:pt>
                      <c:pt idx="4">
                        <c:v>2061</c:v>
                      </c:pt>
                      <c:pt idx="5">
                        <c:v>46908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7054</c:v>
                      </c:pt>
                      <c:pt idx="9">
                        <c:v>590</c:v>
                      </c:pt>
                      <c:pt idx="10">
                        <c:v>85540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Recaudos'!$K$4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Recaudos'!$I$32:$I$42</c15:sqref>
                        </c15:formulaRef>
                      </c:ext>
                    </c:extLst>
                    <c:strCache>
                      <c:ptCount val="11"/>
                      <c:pt idx="0">
                        <c:v>SGP</c:v>
                      </c:pt>
                      <c:pt idx="1">
                        <c:v>Rentas Cedidas</c:v>
                      </c:pt>
                      <c:pt idx="2">
                        <c:v>Recursos Propios Departamento</c:v>
                      </c:pt>
                      <c:pt idx="3">
                        <c:v>Transferencia Nacion</c:v>
                      </c:pt>
                      <c:pt idx="4">
                        <c:v>Recursos de Capital - Rendimientos</c:v>
                      </c:pt>
                      <c:pt idx="5">
                        <c:v>Recursos de Capital - Saldo Caja y Bancos</c:v>
                      </c:pt>
                      <c:pt idx="6">
                        <c:v>Rentas Cedidas - Iva de Vinos</c:v>
                      </c:pt>
                      <c:pt idx="7">
                        <c:v>Rentas Cedidas - IVA Descontable</c:v>
                      </c:pt>
                      <c:pt idx="8">
                        <c:v>Rentas Destinacion Especial</c:v>
                      </c:pt>
                      <c:pt idx="9">
                        <c:v>Rentas Propias % Libre Destinacion</c:v>
                      </c:pt>
                      <c:pt idx="10">
                        <c:v>Transferencia Municipios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Recaudos'!$K$32:$K$42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143927</c:v>
                      </c:pt>
                      <c:pt idx="1">
                        <c:v>28292</c:v>
                      </c:pt>
                      <c:pt idx="2">
                        <c:v>0</c:v>
                      </c:pt>
                      <c:pt idx="3">
                        <c:v>35767</c:v>
                      </c:pt>
                      <c:pt idx="4">
                        <c:v>1457</c:v>
                      </c:pt>
                      <c:pt idx="5">
                        <c:v>45184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309</c:v>
                      </c:pt>
                      <c:pt idx="9">
                        <c:v>133</c:v>
                      </c:pt>
                      <c:pt idx="10">
                        <c:v>4114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Recaudos'!$L$4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Recaudos'!$I$32:$I$42</c15:sqref>
                        </c15:formulaRef>
                      </c:ext>
                    </c:extLst>
                    <c:strCache>
                      <c:ptCount val="11"/>
                      <c:pt idx="0">
                        <c:v>SGP</c:v>
                      </c:pt>
                      <c:pt idx="1">
                        <c:v>Rentas Cedidas</c:v>
                      </c:pt>
                      <c:pt idx="2">
                        <c:v>Recursos Propios Departamento</c:v>
                      </c:pt>
                      <c:pt idx="3">
                        <c:v>Transferencia Nacion</c:v>
                      </c:pt>
                      <c:pt idx="4">
                        <c:v>Recursos de Capital - Rendimientos</c:v>
                      </c:pt>
                      <c:pt idx="5">
                        <c:v>Recursos de Capital - Saldo Caja y Bancos</c:v>
                      </c:pt>
                      <c:pt idx="6">
                        <c:v>Rentas Cedidas - Iva de Vinos</c:v>
                      </c:pt>
                      <c:pt idx="7">
                        <c:v>Rentas Cedidas - IVA Descontable</c:v>
                      </c:pt>
                      <c:pt idx="8">
                        <c:v>Rentas Destinacion Especial</c:v>
                      </c:pt>
                      <c:pt idx="9">
                        <c:v>Rentas Propias % Libre Destinacion</c:v>
                      </c:pt>
                      <c:pt idx="10">
                        <c:v>Transferencia Municipios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Recaudos'!$L$32:$L$42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140390</c:v>
                      </c:pt>
                      <c:pt idx="1">
                        <c:v>36871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2438</c:v>
                      </c:pt>
                      <c:pt idx="5">
                        <c:v>19167</c:v>
                      </c:pt>
                      <c:pt idx="6">
                        <c:v>3324</c:v>
                      </c:pt>
                      <c:pt idx="7">
                        <c:v>0</c:v>
                      </c:pt>
                      <c:pt idx="8">
                        <c:v>2052</c:v>
                      </c:pt>
                      <c:pt idx="9">
                        <c:v>122</c:v>
                      </c:pt>
                      <c:pt idx="10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Recaudos'!$M$4</c15:sqref>
                        </c15:formulaRef>
                      </c:ext>
                    </c:extLst>
                    <c:strCache>
                      <c:ptCount val="1"/>
                      <c:pt idx="0">
                        <c:v>2015 
septiembre 30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Recaudos'!$I$32:$I$42</c15:sqref>
                        </c15:formulaRef>
                      </c:ext>
                    </c:extLst>
                    <c:strCache>
                      <c:ptCount val="11"/>
                      <c:pt idx="0">
                        <c:v>SGP</c:v>
                      </c:pt>
                      <c:pt idx="1">
                        <c:v>Rentas Cedidas</c:v>
                      </c:pt>
                      <c:pt idx="2">
                        <c:v>Recursos Propios Departamento</c:v>
                      </c:pt>
                      <c:pt idx="3">
                        <c:v>Transferencia Nacion</c:v>
                      </c:pt>
                      <c:pt idx="4">
                        <c:v>Recursos de Capital - Rendimientos</c:v>
                      </c:pt>
                      <c:pt idx="5">
                        <c:v>Recursos de Capital - Saldo Caja y Bancos</c:v>
                      </c:pt>
                      <c:pt idx="6">
                        <c:v>Rentas Cedidas - Iva de Vinos</c:v>
                      </c:pt>
                      <c:pt idx="7">
                        <c:v>Rentas Cedidas - IVA Descontable</c:v>
                      </c:pt>
                      <c:pt idx="8">
                        <c:v>Rentas Destinacion Especial</c:v>
                      </c:pt>
                      <c:pt idx="9">
                        <c:v>Rentas Propias % Libre Destinacion</c:v>
                      </c:pt>
                      <c:pt idx="10">
                        <c:v>Transferencia Municipios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'2012 - 2015 Recaudos'!$M$32:$M$42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28246</c:v>
                      </c:pt>
                      <c:pt idx="1">
                        <c:v>24271</c:v>
                      </c:pt>
                      <c:pt idx="2">
                        <c:v>0</c:v>
                      </c:pt>
                      <c:pt idx="3">
                        <c:v>13424</c:v>
                      </c:pt>
                      <c:pt idx="4">
                        <c:v>403</c:v>
                      </c:pt>
                      <c:pt idx="5">
                        <c:v>21516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802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422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347840"/>
        <c:crosses val="autoZero"/>
        <c:auto val="1"/>
        <c:lblAlgn val="ctr"/>
        <c:lblOffset val="100"/>
        <c:noMultiLvlLbl val="0"/>
      </c:catAx>
      <c:valAx>
        <c:axId val="9934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223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chemeClr val="bg1"/>
                </a:solidFill>
              </a:rPr>
              <a:t>Subcuenta</a:t>
            </a:r>
            <a:r>
              <a:rPr lang="en-US" sz="1800" b="1" dirty="0">
                <a:solidFill>
                  <a:schemeClr val="bg1"/>
                </a:solidFill>
              </a:rPr>
              <a:t>  </a:t>
            </a:r>
            <a:r>
              <a:rPr lang="en-US" sz="1800" b="1" dirty="0" err="1">
                <a:solidFill>
                  <a:schemeClr val="bg1"/>
                </a:solidFill>
              </a:rPr>
              <a:t>Salud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Publica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Colectiva</a:t>
            </a:r>
            <a:endParaRPr lang="es-CO" sz="1800" b="1" dirty="0">
              <a:solidFill>
                <a:schemeClr val="bg1"/>
              </a:solidFill>
            </a:endParaRP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- </a:t>
            </a:r>
            <a:r>
              <a:rPr lang="en-US" sz="1800" b="1" dirty="0" err="1">
                <a:solidFill>
                  <a:schemeClr val="bg1"/>
                </a:solidFill>
              </a:rPr>
              <a:t>Recaudos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por</a:t>
            </a:r>
            <a:r>
              <a:rPr lang="en-US" sz="1800" b="1" dirty="0">
                <a:solidFill>
                  <a:schemeClr val="bg1"/>
                </a:solidFill>
              </a:rPr>
              <a:t> Fuente de </a:t>
            </a:r>
            <a:r>
              <a:rPr lang="en-US" sz="1800" b="1" dirty="0" err="1">
                <a:solidFill>
                  <a:schemeClr val="bg1"/>
                </a:solidFill>
              </a:rPr>
              <a:t>Financiacion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– 2012-2015</a:t>
            </a:r>
            <a:endParaRPr lang="en-US" sz="18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0201838217770233"/>
          <c:y val="9.0831994246830215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6377856689778"/>
          <c:y val="0.14709115008502982"/>
          <c:w val="0.84307971140695981"/>
          <c:h val="0.570349111339462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'2012 - 2015 Recaudos'!$J$4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Recaudos'!$I$44:$I$48</c:f>
              <c:strCache>
                <c:ptCount val="5"/>
                <c:pt idx="0">
                  <c:v>SGP</c:v>
                </c:pt>
                <c:pt idx="1">
                  <c:v>Transferencia Nacion</c:v>
                </c:pt>
                <c:pt idx="2">
                  <c:v>Recursos de Capital - Rendimientos</c:v>
                </c:pt>
                <c:pt idx="3">
                  <c:v>Recursos de Capital - Saldo Caja y Bancos</c:v>
                </c:pt>
                <c:pt idx="4">
                  <c:v>Rentas Destinacion Especial</c:v>
                </c:pt>
              </c:strCache>
            </c:strRef>
          </c:cat>
          <c:val>
            <c:numRef>
              <c:f>'2012 - 2015 Recaudos'!$J$44:$J$48</c:f>
              <c:numCache>
                <c:formatCode>#,##0</c:formatCode>
                <c:ptCount val="5"/>
                <c:pt idx="0">
                  <c:v>30249</c:v>
                </c:pt>
                <c:pt idx="1">
                  <c:v>4294</c:v>
                </c:pt>
                <c:pt idx="2">
                  <c:v>1757</c:v>
                </c:pt>
                <c:pt idx="3">
                  <c:v>18203</c:v>
                </c:pt>
                <c:pt idx="4">
                  <c:v>378</c:v>
                </c:pt>
              </c:numCache>
            </c:numRef>
          </c:val>
        </c:ser>
        <c:ser>
          <c:idx val="1"/>
          <c:order val="1"/>
          <c:tx>
            <c:strRef>
              <c:f>'2012 - 2015 Recaudos'!$K$4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Recaudos'!$I$44:$I$48</c:f>
              <c:strCache>
                <c:ptCount val="5"/>
                <c:pt idx="0">
                  <c:v>SGP</c:v>
                </c:pt>
                <c:pt idx="1">
                  <c:v>Transferencia Nacion</c:v>
                </c:pt>
                <c:pt idx="2">
                  <c:v>Recursos de Capital - Rendimientos</c:v>
                </c:pt>
                <c:pt idx="3">
                  <c:v>Recursos de Capital - Saldo Caja y Bancos</c:v>
                </c:pt>
                <c:pt idx="4">
                  <c:v>Rentas Destinacion Especial</c:v>
                </c:pt>
              </c:strCache>
            </c:strRef>
          </c:cat>
          <c:val>
            <c:numRef>
              <c:f>'2012 - 2015 Recaudos'!$K$44:$K$48</c:f>
              <c:numCache>
                <c:formatCode>#,##0</c:formatCode>
                <c:ptCount val="5"/>
                <c:pt idx="0">
                  <c:v>32359</c:v>
                </c:pt>
                <c:pt idx="1">
                  <c:v>3776</c:v>
                </c:pt>
                <c:pt idx="2">
                  <c:v>1583</c:v>
                </c:pt>
                <c:pt idx="3">
                  <c:v>25274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'2012 - 2015 Recaudos'!$L$4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Recaudos'!$I$44:$I$48</c:f>
              <c:strCache>
                <c:ptCount val="5"/>
                <c:pt idx="0">
                  <c:v>SGP</c:v>
                </c:pt>
                <c:pt idx="1">
                  <c:v>Transferencia Nacion</c:v>
                </c:pt>
                <c:pt idx="2">
                  <c:v>Recursos de Capital - Rendimientos</c:v>
                </c:pt>
                <c:pt idx="3">
                  <c:v>Recursos de Capital - Saldo Caja y Bancos</c:v>
                </c:pt>
                <c:pt idx="4">
                  <c:v>Rentas Destinacion Especial</c:v>
                </c:pt>
              </c:strCache>
            </c:strRef>
          </c:cat>
          <c:val>
            <c:numRef>
              <c:f>'2012 - 2015 Recaudos'!$L$44:$L$48</c:f>
              <c:numCache>
                <c:formatCode>#,##0</c:formatCode>
                <c:ptCount val="5"/>
                <c:pt idx="0">
                  <c:v>33933</c:v>
                </c:pt>
                <c:pt idx="1">
                  <c:v>3176</c:v>
                </c:pt>
                <c:pt idx="2">
                  <c:v>1285</c:v>
                </c:pt>
                <c:pt idx="3">
                  <c:v>19751</c:v>
                </c:pt>
                <c:pt idx="4">
                  <c:v>429</c:v>
                </c:pt>
              </c:numCache>
            </c:numRef>
          </c:val>
        </c:ser>
        <c:ser>
          <c:idx val="3"/>
          <c:order val="3"/>
          <c:tx>
            <c:strRef>
              <c:f>'2012 - 2015 Recaudos'!$M$4</c:f>
              <c:strCache>
                <c:ptCount val="1"/>
                <c:pt idx="0">
                  <c:v>2015 
septiembre 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'2012 - 2015 Recaudos'!$I$44:$I$48</c:f>
              <c:strCache>
                <c:ptCount val="5"/>
                <c:pt idx="0">
                  <c:v>SGP</c:v>
                </c:pt>
                <c:pt idx="1">
                  <c:v>Transferencia Nacion</c:v>
                </c:pt>
                <c:pt idx="2">
                  <c:v>Recursos de Capital - Rendimientos</c:v>
                </c:pt>
                <c:pt idx="3">
                  <c:v>Recursos de Capital - Saldo Caja y Bancos</c:v>
                </c:pt>
                <c:pt idx="4">
                  <c:v>Rentas Destinacion Especial</c:v>
                </c:pt>
              </c:strCache>
            </c:strRef>
          </c:cat>
          <c:val>
            <c:numRef>
              <c:f>'2012 - 2015 Recaudos'!$M$44:$M$48</c:f>
              <c:numCache>
                <c:formatCode>#,##0</c:formatCode>
                <c:ptCount val="5"/>
                <c:pt idx="0">
                  <c:v>28104</c:v>
                </c:pt>
                <c:pt idx="1">
                  <c:v>2004</c:v>
                </c:pt>
                <c:pt idx="2">
                  <c:v>934</c:v>
                </c:pt>
                <c:pt idx="3">
                  <c:v>14447</c:v>
                </c:pt>
                <c:pt idx="4">
                  <c:v>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25152"/>
        <c:axId val="99350144"/>
        <c:axId val="0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'2012 - 2015 Recaudos'!$N$4</c15:sqref>
                        </c15:formulaRef>
                      </c:ext>
                    </c:extLst>
                    <c:strCache>
                      <c:ptCount val="1"/>
                      <c:pt idx="0">
                        <c:v>Total general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'2012 - 2015 Recaudos'!$I$44:$I$48</c15:sqref>
                        </c15:formulaRef>
                      </c:ext>
                    </c:extLst>
                    <c:strCache>
                      <c:ptCount val="5"/>
                      <c:pt idx="0">
                        <c:v>SGP</c:v>
                      </c:pt>
                      <c:pt idx="1">
                        <c:v>Transferencia Nacion</c:v>
                      </c:pt>
                      <c:pt idx="2">
                        <c:v>Recursos de Capital - Rendimientos</c:v>
                      </c:pt>
                      <c:pt idx="3">
                        <c:v>Recursos de Capital - Saldo Caja y Bancos</c:v>
                      </c:pt>
                      <c:pt idx="4">
                        <c:v>Rentas Destinacion Especial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'2012 - 2015 Recaudos'!$N$44:$N$48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124645</c:v>
                      </c:pt>
                      <c:pt idx="1">
                        <c:v>13250</c:v>
                      </c:pt>
                      <c:pt idx="2">
                        <c:v>5559</c:v>
                      </c:pt>
                      <c:pt idx="3">
                        <c:v>77675</c:v>
                      </c:pt>
                      <c:pt idx="4">
                        <c:v>1058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422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350144"/>
        <c:crosses val="autoZero"/>
        <c:auto val="1"/>
        <c:lblAlgn val="ctr"/>
        <c:lblOffset val="100"/>
        <c:noMultiLvlLbl val="0"/>
      </c:catAx>
      <c:valAx>
        <c:axId val="9935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Pesos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225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94023-EC7A-404F-84C4-84B8C3C51A70}" type="datetimeFigureOut">
              <a:rPr lang="es-CO" smtClean="0"/>
              <a:t>18/11/2015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315E3-92D4-4E98-932D-D3370FC610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572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6BCBCBA-1E9F-4AB4-9E44-8B48E16EBD99}" type="datetimeFigureOut">
              <a:rPr lang="es-CO" smtClean="0"/>
              <a:pPr/>
              <a:t>18/11/2015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988EAC-634E-4FDE-8576-DCC37E6F1C6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95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3E3-DC72-4836-B627-80E9135ACC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18/11/2015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00D-65E9-4974-ACF8-FE43219D8EF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3E3-DC72-4836-B627-80E9135ACC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18/11/2015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00D-65E9-4974-ACF8-FE43219D8EF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1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3E3-DC72-4836-B627-80E9135ACC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18/11/2015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00D-65E9-4974-ACF8-FE43219D8EF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5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3E3-DC72-4836-B627-80E9135ACC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18/11/2015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00D-65E9-4974-ACF8-FE43219D8EF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52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3E3-DC72-4836-B627-80E9135ACC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18/11/2015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00D-65E9-4974-ACF8-FE43219D8EF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66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046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44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44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3E3-DC72-4836-B627-80E9135ACC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18/11/2015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00D-65E9-4974-ACF8-FE43219D8EF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75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28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28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285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1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1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1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28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s salu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5305994"/>
            <a:ext cx="3439280" cy="1271426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6237312"/>
            <a:ext cx="52200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94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3E3-DC72-4836-B627-80E9135ACC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18/11/2015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00D-65E9-4974-ACF8-FE43219D8EF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3E3-DC72-4836-B627-80E9135ACC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18/11/2015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00D-65E9-4974-ACF8-FE43219D8EF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4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3E3-DC72-4836-B627-80E9135ACC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18/11/2015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00D-65E9-4974-ACF8-FE43219D8EF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2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3E3-DC72-4836-B627-80E9135ACC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18/11/2015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00D-65E9-4974-ACF8-FE43219D8EF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2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3E3-DC72-4836-B627-80E9135ACC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18/11/2015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00D-65E9-4974-ACF8-FE43219D8EF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9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13E3-DC72-4836-B627-80E9135ACC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18/11/2015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200D-65E9-4974-ACF8-FE43219D8EF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8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661" r:id="rId36"/>
    <p:sldLayoutId id="2147483676" r:id="rId37"/>
    <p:sldLayoutId id="2147483677" r:id="rId38"/>
    <p:sldLayoutId id="2147483679" r:id="rId39"/>
    <p:sldLayoutId id="2147483680" r:id="rId40"/>
    <p:sldLayoutId id="2147483681" r:id="rId41"/>
    <p:sldLayoutId id="2147483682" r:id="rId42"/>
    <p:sldLayoutId id="2147483683" r:id="rId43"/>
    <p:sldLayoutId id="2147483684" r:id="rId44"/>
    <p:sldLayoutId id="2147483685" r:id="rId45"/>
    <p:sldLayoutId id="2147483675" r:id="rId46"/>
    <p:sldLayoutId id="2147483678" r:id="rId4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flipH="1">
            <a:off x="755574" y="2780928"/>
            <a:ext cx="7560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Secretaria Seccional  de Salud y Protección Social de Antioquia</a:t>
            </a:r>
          </a:p>
          <a:p>
            <a:pPr algn="ctr"/>
            <a:r>
              <a:rPr lang="es-CO" sz="4000" b="1" dirty="0" smtClean="0"/>
              <a:t>Período 2012-2015</a:t>
            </a: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1"/>
                </a:solidFill>
              </a:rPr>
              <a:t>INFORME FINANCIERO 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63669"/>
              </p:ext>
            </p:extLst>
          </p:nvPr>
        </p:nvGraphicFramePr>
        <p:xfrm>
          <a:off x="107504" y="764704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Ejecuciones presupuestales SSSA 2012-2015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9350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17106"/>
              </p:ext>
            </p:extLst>
          </p:nvPr>
        </p:nvGraphicFramePr>
        <p:xfrm>
          <a:off x="-180528" y="620688"/>
          <a:ext cx="8511560" cy="537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Ejecuciones presupuestales SSSA 2012-2015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41823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09132"/>
              </p:ext>
            </p:extLst>
          </p:nvPr>
        </p:nvGraphicFramePr>
        <p:xfrm>
          <a:off x="251520" y="483177"/>
          <a:ext cx="8727584" cy="553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Ejecuciones presupuestales SSSA 2012-2015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5593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38340"/>
              </p:ext>
            </p:extLst>
          </p:nvPr>
        </p:nvGraphicFramePr>
        <p:xfrm>
          <a:off x="236904" y="284529"/>
          <a:ext cx="8727584" cy="537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6269228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Ejecuciones presupuestales SSSA 2012-2015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2417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03851"/>
              </p:ext>
            </p:extLst>
          </p:nvPr>
        </p:nvGraphicFramePr>
        <p:xfrm>
          <a:off x="179512" y="620688"/>
          <a:ext cx="8799592" cy="537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Ejecuciones presupuestales SSSA 2012-2015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8184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50436"/>
              </p:ext>
            </p:extLst>
          </p:nvPr>
        </p:nvGraphicFramePr>
        <p:xfrm>
          <a:off x="236904" y="284529"/>
          <a:ext cx="8727584" cy="537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Ejecuciones presupuestales SSSA 2012-2015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2972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Déficit por prestación de servicios de salud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endParaRPr lang="es-CO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141979"/>
              </p:ext>
            </p:extLst>
          </p:nvPr>
        </p:nvGraphicFramePr>
        <p:xfrm>
          <a:off x="539552" y="3773460"/>
          <a:ext cx="7768479" cy="2031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609"/>
                <a:gridCol w="890637"/>
                <a:gridCol w="991628"/>
                <a:gridCol w="1104808"/>
                <a:gridCol w="824471"/>
                <a:gridCol w="984663"/>
                <a:gridCol w="984663"/>
              </a:tblGrid>
              <a:tr h="417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chemeClr val="tx1"/>
                          </a:solidFill>
                          <a:effectLst/>
                        </a:rPr>
                        <a:t>DESCRIPCION</a:t>
                      </a:r>
                      <a:endParaRPr lang="es-CO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26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Déficit en pago de prestación de servicios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en </a:t>
                      </a:r>
                      <a:r>
                        <a:rPr lang="es-ES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mill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164.801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201.501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115.531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82.000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145.747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197.764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556792"/>
            <a:ext cx="813690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Desde el año 2006 se ha evidenciado que los recursos asignados en cada vigencia para el pago de los servicios a esta población no son suficientes.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Esta situación  originó un déficit estructural que fue creciendo año tras año hasta alcanzar  su punto más crítico en diciembre de 2011, cuando llegó a $201.000 millones, valor que recibió esta administración, y se describe en la tabla desde el año 2010 hasta el 2015.</a:t>
            </a:r>
            <a:endParaRPr kumimoji="0" lang="es-CO" alt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Proyecto de Presupuesto 2016</a:t>
            </a:r>
            <a:endParaRPr lang="es-CO" sz="1400" b="1" dirty="0"/>
          </a:p>
        </p:txBody>
      </p:sp>
      <p:sp>
        <p:nvSpPr>
          <p:cNvPr id="4" name="3 Rectángulo"/>
          <p:cNvSpPr/>
          <p:nvPr/>
        </p:nvSpPr>
        <p:spPr>
          <a:xfrm>
            <a:off x="683568" y="6113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PROYECTO DE PRESUPUESTO 2016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219951"/>
              </p:ext>
            </p:extLst>
          </p:nvPr>
        </p:nvGraphicFramePr>
        <p:xfrm>
          <a:off x="539552" y="1556788"/>
          <a:ext cx="8280920" cy="4143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  <a:gridCol w="2736304"/>
              </a:tblGrid>
              <a:tr h="486055">
                <a:tc>
                  <a:txBody>
                    <a:bodyPr/>
                    <a:lstStyle/>
                    <a:p>
                      <a:pPr algn="l" fontAlgn="b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6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SUBCUENTAS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r>
                        <a:rPr lang="es-CO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s-CO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Inicial 2016</a:t>
                      </a:r>
                    </a:p>
                    <a:p>
                      <a:pPr algn="ctr" fontAlgn="b"/>
                      <a:r>
                        <a:rPr lang="es-CO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Millones de Pesos)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605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Gastos en Salud - Funcionamiento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38,249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605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Gastos en Salud - Inversión</a:t>
                      </a:r>
                      <a:endParaRPr lang="es-CO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64,373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605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Gastos en Salud Inversión - Aseguramiento</a:t>
                      </a:r>
                      <a:endParaRPr lang="es-CO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164,344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605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Atencion a la Poblacion Pobre No Cubierta con Subsidios</a:t>
                      </a:r>
                      <a:endParaRPr lang="es-CO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88,433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605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 Pública Colectiva</a:t>
                      </a:r>
                      <a:endParaRPr lang="es-CO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39,857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605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general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395,256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5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1"/>
                </a:solidFill>
              </a:rPr>
              <a:t>INFORME FINANCIERO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457200" y="3068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/>
              <a:t>ESTADOS FINANCIEROS  </a:t>
            </a:r>
          </a:p>
          <a:p>
            <a:r>
              <a:rPr lang="es-CO" sz="4000" b="1" dirty="0" smtClean="0"/>
              <a:t>SEPT 30 DE 2015</a:t>
            </a:r>
          </a:p>
        </p:txBody>
      </p:sp>
    </p:spTree>
    <p:extLst>
      <p:ext uri="{BB962C8B-B14F-4D97-AF65-F5344CB8AC3E}">
        <p14:creationId xmlns:p14="http://schemas.microsoft.com/office/powerpoint/2010/main" val="24861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O" sz="2800" dirty="0">
                <a:solidFill>
                  <a:schemeClr val="bg1"/>
                </a:solidFill>
              </a:rPr>
              <a:t>Estados Financieros Septiembre 30 2015</a:t>
            </a:r>
          </a:p>
        </p:txBody>
      </p:sp>
      <p:pic>
        <p:nvPicPr>
          <p:cNvPr id="8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6835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flipH="1">
            <a:off x="755574" y="2780928"/>
            <a:ext cx="7560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PRESUPUESTO DESAGREGADO POR SUBCUENTAS</a:t>
            </a:r>
            <a:endParaRPr lang="es-CO" sz="4000" b="1" dirty="0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1"/>
                </a:solidFill>
              </a:rPr>
              <a:t>INFORME FINANCIERO 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80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O" sz="2800" dirty="0">
                <a:solidFill>
                  <a:schemeClr val="bg1"/>
                </a:solidFill>
              </a:rPr>
              <a:t>Estados Financieros Septiembre 30 2015</a:t>
            </a:r>
          </a:p>
        </p:txBody>
      </p:sp>
      <p:pic>
        <p:nvPicPr>
          <p:cNvPr id="5" name="1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412776"/>
            <a:ext cx="4519216" cy="528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323528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6000" b="1" i="1" dirty="0" smtClean="0"/>
              <a:t>INDICADORES FINANCIEROS</a:t>
            </a:r>
            <a:endParaRPr lang="es-CO" sz="6000" b="1" i="1" dirty="0"/>
          </a:p>
        </p:txBody>
      </p:sp>
    </p:spTree>
    <p:extLst>
      <p:ext uri="{BB962C8B-B14F-4D97-AF65-F5344CB8AC3E}">
        <p14:creationId xmlns:p14="http://schemas.microsoft.com/office/powerpoint/2010/main" val="9280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sz="4000" dirty="0" smtClean="0">
                <a:solidFill>
                  <a:schemeClr val="bg1"/>
                </a:solidFill>
              </a:rPr>
              <a:t>Indicadores financieros</a:t>
            </a:r>
            <a:endParaRPr lang="es-CO" sz="4000" dirty="0">
              <a:solidFill>
                <a:schemeClr val="bg1"/>
              </a:solidFill>
            </a:endParaRPr>
          </a:p>
        </p:txBody>
      </p:sp>
      <p:pic>
        <p:nvPicPr>
          <p:cNvPr id="6" name="1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41444" cy="49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>
                <a:solidFill>
                  <a:schemeClr val="bg1"/>
                </a:solidFill>
              </a:rPr>
              <a:t>Indicadores financieros</a:t>
            </a:r>
          </a:p>
        </p:txBody>
      </p:sp>
      <p:pic>
        <p:nvPicPr>
          <p:cNvPr id="6" name="25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" y="1628800"/>
            <a:ext cx="8989391" cy="28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>
                <a:solidFill>
                  <a:schemeClr val="bg1"/>
                </a:solidFill>
              </a:rPr>
              <a:t>Indicadores financieros</a:t>
            </a:r>
          </a:p>
        </p:txBody>
      </p:sp>
      <p:pic>
        <p:nvPicPr>
          <p:cNvPr id="6" name="2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996"/>
            <a:ext cx="8917383" cy="26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6816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O" sz="2800" dirty="0">
                <a:solidFill>
                  <a:schemeClr val="bg1"/>
                </a:solidFill>
              </a:rPr>
              <a:t>Indicadores financieros</a:t>
            </a:r>
          </a:p>
        </p:txBody>
      </p:sp>
      <p:pic>
        <p:nvPicPr>
          <p:cNvPr id="6" name="18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3" y="1302162"/>
            <a:ext cx="8856984" cy="526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>
                <a:solidFill>
                  <a:schemeClr val="bg1"/>
                </a:solidFill>
              </a:rPr>
              <a:t>Indicadores financieros</a:t>
            </a:r>
          </a:p>
        </p:txBody>
      </p:sp>
      <p:pic>
        <p:nvPicPr>
          <p:cNvPr id="7" name="28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808863" cy="28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O" sz="2800" dirty="0">
                <a:solidFill>
                  <a:schemeClr val="bg1"/>
                </a:solidFill>
              </a:rPr>
              <a:t>Indicadores financieros</a:t>
            </a:r>
          </a:p>
        </p:txBody>
      </p:sp>
      <p:pic>
        <p:nvPicPr>
          <p:cNvPr id="5" name="31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" y="1599618"/>
            <a:ext cx="8808863" cy="35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>
                <a:solidFill>
                  <a:schemeClr val="bg1"/>
                </a:solidFill>
              </a:rPr>
              <a:t>Indicadores financieros</a:t>
            </a:r>
          </a:p>
        </p:txBody>
      </p:sp>
      <p:pic>
        <p:nvPicPr>
          <p:cNvPr id="6" name="2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76815" cy="54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>
                <a:solidFill>
                  <a:schemeClr val="bg1"/>
                </a:solidFill>
              </a:rPr>
              <a:t>Indicadores financieros</a:t>
            </a:r>
          </a:p>
        </p:txBody>
      </p:sp>
      <p:pic>
        <p:nvPicPr>
          <p:cNvPr id="6" name="32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" y="2113095"/>
            <a:ext cx="9142595" cy="30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flipH="1">
            <a:off x="458956" y="1340768"/>
            <a:ext cx="84352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SUBCUENTAS presupuestales: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CO" sz="3600" dirty="0" smtClean="0"/>
              <a:t>Otros gastos en salud funcionamiento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CO" sz="3600" dirty="0" smtClean="0"/>
              <a:t>Otros gastos en salud inversión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CO" sz="3600" dirty="0"/>
              <a:t>Otros gastos en salud </a:t>
            </a:r>
            <a:r>
              <a:rPr lang="es-CO" sz="3600" dirty="0" smtClean="0"/>
              <a:t>inversión- Aseguramiento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CO" sz="3600" dirty="0" smtClean="0"/>
              <a:t>Atención a la población pobre no cubierta con subsidios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CO" sz="3600" dirty="0" smtClean="0"/>
              <a:t>Salud pública colectiva</a:t>
            </a:r>
            <a:endParaRPr lang="es-CO" sz="3600" b="1" dirty="0" smtClean="0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1"/>
                </a:solidFill>
              </a:rPr>
              <a:t>INFORME FINANCIERO 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>
                <a:solidFill>
                  <a:schemeClr val="bg1"/>
                </a:solidFill>
              </a:rPr>
              <a:t>Indicadores financieros</a:t>
            </a:r>
          </a:p>
        </p:txBody>
      </p:sp>
      <p:pic>
        <p:nvPicPr>
          <p:cNvPr id="6" name="5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1052735"/>
            <a:ext cx="6843854" cy="57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9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TESORERÍA</a:t>
            </a:r>
            <a:endParaRPr lang="es-CO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901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Procesos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En el área de tesorería se llevan a cabo los siguientes procesos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Gestión Bancaria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Gestión de Pagos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Recaudos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Recobros ,Cartera y Facturación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Cuotas partes jubilatorias por cobrar</a:t>
            </a:r>
          </a:p>
        </p:txBody>
      </p:sp>
    </p:spTree>
    <p:extLst>
      <p:ext uri="{BB962C8B-B14F-4D97-AF65-F5344CB8AC3E}">
        <p14:creationId xmlns:p14="http://schemas.microsoft.com/office/powerpoint/2010/main" val="15750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5832648" cy="1143000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Gestión Bancaria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Existen 23 cuentas bancarias así: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Dos cuentas maestras para el manejo de los recursos del SGP (salud pública y prestación de servicios de salud a PPNA)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Una cuenta para el manejo de los recursos del fondo de estupefacientes (medicamentos de control)</a:t>
            </a: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935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Gestión Bancaria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dirty="0"/>
              <a:t>L</a:t>
            </a:r>
            <a:r>
              <a:rPr lang="es-CO" dirty="0" smtClean="0"/>
              <a:t>as demás cuentas bancarias  son recaudadoras de todas </a:t>
            </a:r>
            <a:r>
              <a:rPr lang="es-CO" dirty="0"/>
              <a:t>las rentas cedidas y los </a:t>
            </a:r>
            <a:r>
              <a:rPr lang="es-CO" dirty="0" smtClean="0"/>
              <a:t>demás </a:t>
            </a:r>
            <a:r>
              <a:rPr lang="es-CO" dirty="0"/>
              <a:t>recursos </a:t>
            </a:r>
            <a:r>
              <a:rPr lang="es-CO" dirty="0" smtClean="0"/>
              <a:t>por </a:t>
            </a:r>
            <a:r>
              <a:rPr lang="es-CO" dirty="0"/>
              <a:t>concepto </a:t>
            </a:r>
            <a:r>
              <a:rPr lang="es-CO" dirty="0" smtClean="0"/>
              <a:t>de servicios de salud, además de los recursos propios del fondo de la vivienda y bienestar social</a:t>
            </a:r>
            <a:r>
              <a:rPr lang="es-CO" dirty="0"/>
              <a:t> </a:t>
            </a:r>
            <a:r>
              <a:rPr lang="es-CO" dirty="0" smtClean="0"/>
              <a:t>entre otros.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dirty="0" smtClean="0"/>
              <a:t>Las </a:t>
            </a:r>
            <a:r>
              <a:rPr lang="es-CO" dirty="0"/>
              <a:t>cuentas bancarias se manejan de acuerdo a la estructura dada por la O</a:t>
            </a:r>
            <a:r>
              <a:rPr lang="es-CO" dirty="0" smtClean="0"/>
              <a:t>rdenanza </a:t>
            </a:r>
            <a:r>
              <a:rPr lang="es-CO" dirty="0"/>
              <a:t>14 de 2011, “Por medio de la cual se reorganiza el </a:t>
            </a:r>
            <a:r>
              <a:rPr lang="es-CO" dirty="0" smtClean="0"/>
              <a:t>Fondo </a:t>
            </a:r>
            <a:r>
              <a:rPr lang="es-CO" dirty="0"/>
              <a:t>Seccional de Salud de Antioquia”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15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Gestión Bancaria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dirty="0"/>
              <a:t>A   septiembre 30 de 2015 el saldo en bancos asciende a $175.000 millones de los cuales </a:t>
            </a:r>
            <a:r>
              <a:rPr lang="es-CO" dirty="0" smtClean="0"/>
              <a:t>$117.300 </a:t>
            </a:r>
            <a:r>
              <a:rPr lang="es-CO" dirty="0"/>
              <a:t>están comprometidos </a:t>
            </a:r>
            <a:r>
              <a:rPr lang="es-CO" dirty="0" smtClean="0"/>
              <a:t>(reservas más </a:t>
            </a:r>
            <a:r>
              <a:rPr lang="es-CO" dirty="0"/>
              <a:t>compromisos</a:t>
            </a:r>
            <a:r>
              <a:rPr lang="es-CO" dirty="0" smtClean="0"/>
              <a:t>)</a:t>
            </a:r>
          </a:p>
          <a:p>
            <a:pPr marL="0" indent="0" algn="just">
              <a:buNone/>
            </a:pPr>
            <a:endParaRPr lang="es-CO" dirty="0"/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Los </a:t>
            </a:r>
            <a:r>
              <a:rPr lang="es-CO" dirty="0"/>
              <a:t>rendimientos financieros </a:t>
            </a:r>
            <a:r>
              <a:rPr lang="es-CO" dirty="0" smtClean="0"/>
              <a:t>durante el cuatrienio ascendieron </a:t>
            </a:r>
            <a:r>
              <a:rPr lang="es-CO" dirty="0"/>
              <a:t>a </a:t>
            </a:r>
            <a:r>
              <a:rPr lang="es-CO" dirty="0" smtClean="0"/>
              <a:t>   $35.450 millones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dirty="0"/>
          </a:p>
          <a:p>
            <a:pPr algn="just">
              <a:buFont typeface="Wingdings" panose="05000000000000000000" pitchFamily="2" charset="2"/>
              <a:buChar char="ü"/>
            </a:pPr>
            <a:endParaRPr lang="es-CO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7149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r>
              <a:rPr lang="es-CO" sz="4000" dirty="0" smtClean="0">
                <a:solidFill>
                  <a:schemeClr val="bg1"/>
                </a:solidFill>
              </a:rPr>
              <a:t>BOLETIN DE BANCOS </a:t>
            </a:r>
            <a:endParaRPr lang="es-CO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663749"/>
              </p:ext>
            </p:extLst>
          </p:nvPr>
        </p:nvGraphicFramePr>
        <p:xfrm>
          <a:off x="611560" y="1268760"/>
          <a:ext cx="7056784" cy="5532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8985"/>
                <a:gridCol w="1132901"/>
                <a:gridCol w="3101170"/>
                <a:gridCol w="1403728"/>
              </a:tblGrid>
              <a:tr h="187150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CO" sz="1000" u="none" strike="noStrike" dirty="0">
                          <a:effectLst/>
                        </a:rPr>
                        <a:t>BOLETIN DE BANCOS A SEPTIEMBRE 30 2015</a:t>
                      </a:r>
                      <a:endParaRPr lang="es-CO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550083"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u="none" strike="noStrike" dirty="0">
                          <a:effectLst/>
                        </a:rPr>
                        <a:t>Nombre de la institución financiera</a:t>
                      </a:r>
                      <a:endParaRPr lang="es-CO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u="none" strike="noStrike" dirty="0">
                          <a:effectLst/>
                        </a:rPr>
                        <a:t>Clave </a:t>
                      </a:r>
                      <a:r>
                        <a:rPr lang="es-CO" sz="1000" u="none" strike="noStrike" dirty="0" err="1">
                          <a:effectLst/>
                        </a:rPr>
                        <a:t>cuentabancaria</a:t>
                      </a:r>
                      <a:endParaRPr lang="es-CO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u="none" strike="noStrike" dirty="0">
                          <a:effectLst/>
                        </a:rPr>
                        <a:t>Desc. Cuenta</a:t>
                      </a:r>
                      <a:endParaRPr lang="es-CO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u="none" strike="noStrike">
                          <a:effectLst/>
                        </a:rPr>
                        <a:t>SALDO</a:t>
                      </a:r>
                      <a:endParaRPr lang="es-CO" sz="100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Popular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110180011090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FONDOS COMUNES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0,00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de Bogotá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386105217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 BIENESTAR SOCIAL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880.204.090,00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Colpatria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0602003914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FONDOS COMUNES-LOTERIAS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28.230.462.462,00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Popular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 dirty="0">
                          <a:effectLst/>
                        </a:rPr>
                        <a:t>220191024389</a:t>
                      </a:r>
                      <a:endParaRPr lang="es-CO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FONDOS COMUNES-LOTERIAS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618.951.880,00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BBVA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 dirty="0">
                          <a:effectLst/>
                        </a:rPr>
                        <a:t>370032815</a:t>
                      </a:r>
                      <a:endParaRPr lang="es-CO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FONDOS COMUNES LOTERIAS FORANEAS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5.241.277.017,00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Popular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 dirty="0">
                          <a:effectLst/>
                        </a:rPr>
                        <a:t>220180720088</a:t>
                      </a:r>
                      <a:endParaRPr lang="es-CO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FONDOS COMUNES IVA LICORES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22.644.230.772,00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de Occidente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 dirty="0">
                          <a:effectLst/>
                        </a:rPr>
                        <a:t>430810762</a:t>
                      </a:r>
                      <a:endParaRPr lang="es-CO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 ROTATORIO ESTUPEFACIENTES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6.005.762.177,00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de Occidente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 dirty="0">
                          <a:effectLst/>
                        </a:rPr>
                        <a:t>430813212</a:t>
                      </a:r>
                      <a:endParaRPr lang="es-CO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FONDOS COMUNES CERVEZA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27.813.805.856,00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de Bogotá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386113369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FONDOS COMUNES SANCIONES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132.233.387,00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de Bogotá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386105233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 DE LA VIVIENDA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846.043.031,00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Davivienda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277544656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FONDOS COMUNES IMPOLICORES-FIMPROEX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22.071.270.549,00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Popular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>
                    <a:solidFill>
                      <a:srgbClr val="84F7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220191105535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>
                    <a:solidFill>
                      <a:srgbClr val="84F7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SGP CUENTA MAESTRA  SALUD OFERTA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>
                    <a:solidFill>
                      <a:srgbClr val="84F7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2.463.109.307,00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286905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de Occidente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>
                    <a:solidFill>
                      <a:srgbClr val="84F7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430816074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>
                    <a:solidFill>
                      <a:srgbClr val="84F7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SGP SALUD PUBLICA COLECTIVA CUENTA MAESTRA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>
                    <a:solidFill>
                      <a:srgbClr val="84F7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36.044.401.258,00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</a:t>
                      </a:r>
                      <a:r>
                        <a:rPr lang="es-CO" sz="1200" u="none" strike="noStrike" dirty="0" err="1">
                          <a:effectLst/>
                        </a:rPr>
                        <a:t>Av</a:t>
                      </a:r>
                      <a:r>
                        <a:rPr lang="es-CO" sz="1200" u="none" strike="noStrike" dirty="0">
                          <a:effectLst/>
                        </a:rPr>
                        <a:t> Villas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515778889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 DE LA VIVIENDA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7.636.252.730,00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Popular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220191108067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OTROS  GASTOS EN SALUD FUNCIONAMIENTO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2.482.897.118,00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Popular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220191113273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ESTUPEFACIENTES CARISMA CONTRATO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972.841,00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Bancolombia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01451677264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OTROS  GASTOS EN SALUD INVERSION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10.806.173.530,00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Popular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220180281347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CERTIFICADOS LABORALES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4.833.010,00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Popular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220191132596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CAJA MENOR GESTION INTEGRAL DE RECURSOS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1.775.460,00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Popular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220191132760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CAJA MENOR LABORATORIO DEPTAL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659.700,00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Banco Popular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220191134451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CAJA MENOR SSSA FACTORES DE RIESGO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-100,00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IDEA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916015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 DE LA VIVIENDA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708.037.311,00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IDEA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10008615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u="none" strike="noStrike" dirty="0">
                          <a:effectLst/>
                        </a:rPr>
                        <a:t>FONDOS COMUNES FONDO 1011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392.862.368,00</a:t>
                      </a:r>
                      <a:endParaRPr lang="es-CO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  <a:tr h="187150"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50" u="none" strike="noStrike">
                          <a:effectLst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b="1" u="none" strike="noStrike" dirty="0">
                          <a:effectLst/>
                        </a:rPr>
                        <a:t>175.026.215.754,00</a:t>
                      </a:r>
                      <a:endParaRPr lang="es-CO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320" marR="9320" marT="93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1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Gestión de Pagos 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dirty="0" smtClean="0"/>
              <a:t>La tesorería paga en promedio </a:t>
            </a:r>
            <a:r>
              <a:rPr lang="es-CO" dirty="0"/>
              <a:t>850 </a:t>
            </a:r>
            <a:r>
              <a:rPr lang="es-CO" dirty="0" smtClean="0"/>
              <a:t>cuentas mensuales  es decir a la fecha se han pagado 7.600 ordenes de pago por los diferentes conceptos del gasto, de enero a septiembre de 2015.</a:t>
            </a:r>
          </a:p>
          <a:p>
            <a:pPr algn="just"/>
            <a:r>
              <a:rPr lang="es-CO" dirty="0" smtClean="0"/>
              <a:t>En inventario de cuentas por pagar a octubre de 2015 ascendió a $1.092 millones.</a:t>
            </a:r>
          </a:p>
        </p:txBody>
      </p:sp>
    </p:spTree>
    <p:extLst>
      <p:ext uri="{BB962C8B-B14F-4D97-AF65-F5344CB8AC3E}">
        <p14:creationId xmlns:p14="http://schemas.microsoft.com/office/powerpoint/2010/main" val="8227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>
            <a:norm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</a:rPr>
              <a:t>Recaudos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6413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sz="2800" dirty="0" smtClean="0"/>
              <a:t>Esta área realiza </a:t>
            </a:r>
            <a:r>
              <a:rPr lang="es-CO" sz="2800" dirty="0"/>
              <a:t>el </a:t>
            </a:r>
            <a:r>
              <a:rPr lang="es-CO" sz="2800" dirty="0" smtClean="0"/>
              <a:t>registro contable de todos los recursos que ingresan a la Secretaría  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800" dirty="0" smtClean="0"/>
              <a:t>SGP salud pública y prestación de servicios de salud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800" dirty="0" smtClean="0"/>
              <a:t>Otras transferencias  de la nación para programas especiales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800" dirty="0" smtClean="0"/>
              <a:t>Impuesto a la cerveza, al cigarrillo ( 15 primeros días 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800" dirty="0" smtClean="0"/>
              <a:t>IVA cedido de licores, vinos y aperitivos( cada 15 días)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800" dirty="0" smtClean="0"/>
              <a:t>Impuesto de loterías foráneas(10 primeros días de cada mes)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800" dirty="0" smtClean="0"/>
              <a:t>Otros ingresos (certificados, medicamentos control, sanciones, </a:t>
            </a:r>
            <a:r>
              <a:rPr lang="es-CO" sz="2800" dirty="0" err="1" smtClean="0"/>
              <a:t>rx</a:t>
            </a:r>
            <a:r>
              <a:rPr lang="es-CO" sz="2800" dirty="0" smtClean="0"/>
              <a:t>).</a:t>
            </a:r>
          </a:p>
          <a:p>
            <a:pPr marL="0" indent="0" algn="just">
              <a:buNone/>
            </a:pPr>
            <a:endParaRPr lang="es-CO" sz="28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sz="2800" dirty="0"/>
          </a:p>
          <a:p>
            <a:pPr algn="just">
              <a:buFont typeface="Wingdings" panose="05000000000000000000" pitchFamily="2" charset="2"/>
              <a:buChar char="ü"/>
            </a:pPr>
            <a:endParaRPr lang="es-CO" sz="28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sz="28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dirty="0" smtClean="0"/>
          </a:p>
          <a:p>
            <a:pPr marL="0" indent="0" algn="just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6291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>
            <a:normAutofit fontScale="90000"/>
          </a:bodyPr>
          <a:lstStyle/>
          <a:p>
            <a:r>
              <a:rPr lang="es-CO" sz="4000" b="1" dirty="0" smtClean="0">
                <a:solidFill>
                  <a:schemeClr val="bg1"/>
                </a:solidFill>
              </a:rPr>
              <a:t>Recobros, Cartera y facturación 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CO" sz="2400" dirty="0" smtClean="0"/>
              <a:t>Se realiza la </a:t>
            </a:r>
            <a:r>
              <a:rPr lang="es-CO" sz="2400" dirty="0"/>
              <a:t>labor de cobro de la cartera morosa que tiene la Secretaria de Salud por concepto de saldos de liquidación de convenios régimen </a:t>
            </a:r>
            <a:r>
              <a:rPr lang="es-CO" sz="2400" dirty="0" smtClean="0"/>
              <a:t>subsidiado,  </a:t>
            </a:r>
            <a:r>
              <a:rPr lang="es-CO" sz="2400" dirty="0"/>
              <a:t>saldos </a:t>
            </a:r>
            <a:r>
              <a:rPr lang="es-CO" sz="2400" dirty="0" smtClean="0"/>
              <a:t>de convenios, cartera morosa del fondo de la vivienda, entre otros.</a:t>
            </a:r>
          </a:p>
          <a:p>
            <a:pPr lvl="0"/>
            <a:r>
              <a:rPr lang="es-CO" sz="2400" dirty="0" smtClean="0"/>
              <a:t>Recobros </a:t>
            </a:r>
            <a:r>
              <a:rPr lang="es-CO" sz="2400" dirty="0"/>
              <a:t>a las EPS y FOSYGA  recuperando </a:t>
            </a:r>
            <a:r>
              <a:rPr lang="es-CO" sz="2400" dirty="0" smtClean="0"/>
              <a:t>entre 2013 y 2014 $ 580 millones , del  fondo </a:t>
            </a:r>
            <a:r>
              <a:rPr lang="es-CO" sz="2400" dirty="0"/>
              <a:t>de la vivienda </a:t>
            </a:r>
            <a:r>
              <a:rPr lang="es-CO" sz="2400" dirty="0" smtClean="0"/>
              <a:t> </a:t>
            </a:r>
            <a:r>
              <a:rPr lang="es-CO" sz="2400" dirty="0"/>
              <a:t>$200 millones. </a:t>
            </a:r>
            <a:r>
              <a:rPr lang="es-CO" sz="2400" dirty="0" smtClean="0"/>
              <a:t> De saldos cuentas </a:t>
            </a:r>
            <a:r>
              <a:rPr lang="es-CO" sz="2400" dirty="0"/>
              <a:t>maestras $</a:t>
            </a:r>
            <a:r>
              <a:rPr lang="es-CO" sz="2400" dirty="0" smtClean="0"/>
              <a:t>86.000 millones y por otros conceptos  $10.000 millones</a:t>
            </a:r>
            <a:endParaRPr lang="es-CO" sz="2400" dirty="0"/>
          </a:p>
          <a:p>
            <a:pPr lvl="0"/>
            <a:r>
              <a:rPr lang="es-CO" sz="2400" dirty="0" smtClean="0"/>
              <a:t>Durante </a:t>
            </a:r>
            <a:r>
              <a:rPr lang="es-CO" sz="2400" dirty="0"/>
              <a:t>el 2014 se realizó la gestión para depurar $4.200 millones de pesos en las cuenta deudoras reflejadas en los libros auxiliares de </a:t>
            </a:r>
            <a:r>
              <a:rPr lang="es-CO" sz="2400" dirty="0" smtClean="0"/>
              <a:t>contabilidad.  En proceso depuración de $3.500 millones.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7098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360059"/>
              </p:ext>
            </p:extLst>
          </p:nvPr>
        </p:nvGraphicFramePr>
        <p:xfrm>
          <a:off x="323528" y="556874"/>
          <a:ext cx="8295536" cy="552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Ejecuciones presupuestales SSSA 2012-2015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40477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Cuotas Partes Jubilatorias por cobrar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2400" dirty="0"/>
              <a:t>Se efectuó el diagnóstico de las entidades cuotapartistas y se identificaron 123, con  las  cuales se normalizó el proceso de factura, deteniendo el  proceso de prescripción de la deuda</a:t>
            </a:r>
            <a:r>
              <a:rPr lang="es-CO" sz="2400" dirty="0" smtClean="0"/>
              <a:t>.</a:t>
            </a:r>
            <a:r>
              <a:rPr lang="es-CO" sz="2400" dirty="0"/>
              <a:t> 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400" dirty="0"/>
              <a:t>A</a:t>
            </a:r>
            <a:r>
              <a:rPr lang="es-CO" sz="2400" dirty="0" smtClean="0"/>
              <a:t>nálisis </a:t>
            </a:r>
            <a:r>
              <a:rPr lang="es-CO" sz="2400" dirty="0"/>
              <a:t>de 605 hojas de vida de jubilados verificando datos generadores de la cuota parte en las resoluciones de jubilación permitiendo tener una información confiable.  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400" dirty="0" smtClean="0"/>
              <a:t>Se </a:t>
            </a:r>
            <a:r>
              <a:rPr lang="es-CO" sz="2400" dirty="0"/>
              <a:t>contrató apoyo técnico </a:t>
            </a:r>
            <a:r>
              <a:rPr lang="es-CO" sz="2400" dirty="0" smtClean="0"/>
              <a:t>logrando que </a:t>
            </a:r>
            <a:r>
              <a:rPr lang="es-CO" sz="2400" dirty="0"/>
              <a:t>de las 123 entidades cuota partitas, se identificaron 90 morosas  a las cuales se les hizo proceso de cobro persuasivo, enviando a título ejecutivo a 51 de </a:t>
            </a:r>
            <a:r>
              <a:rPr lang="es-CO" sz="2400" dirty="0" smtClean="0"/>
              <a:t>estas</a:t>
            </a:r>
            <a:r>
              <a:rPr lang="es-CO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 smtClean="0"/>
              <a:t>En  </a:t>
            </a:r>
            <a:r>
              <a:rPr lang="es-CO" sz="2400" b="1" dirty="0"/>
              <a:t>2015 </a:t>
            </a:r>
            <a:r>
              <a:rPr lang="es-CO" sz="2400" dirty="0"/>
              <a:t> se realizó </a:t>
            </a:r>
            <a:r>
              <a:rPr lang="es-CO" sz="2400" dirty="0" smtClean="0"/>
              <a:t>debido </a:t>
            </a:r>
            <a:r>
              <a:rPr lang="es-CO" sz="2400" dirty="0"/>
              <a:t>c</a:t>
            </a:r>
            <a:r>
              <a:rPr lang="es-CO" sz="2400" dirty="0" smtClean="0"/>
              <a:t>obrar a: 37 Municipios,  43 Hospitales </a:t>
            </a:r>
            <a:r>
              <a:rPr lang="es-CO" sz="2400" dirty="0"/>
              <a:t>y  </a:t>
            </a:r>
            <a:r>
              <a:rPr lang="es-CO" sz="2400" dirty="0" smtClean="0"/>
              <a:t>21 entidades más,  </a:t>
            </a:r>
            <a:r>
              <a:rPr lang="es-CO" sz="2400" dirty="0"/>
              <a:t>Conciliaciones 12 y Acuerdos de pago: 15</a:t>
            </a: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5131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00504"/>
              </p:ext>
            </p:extLst>
          </p:nvPr>
        </p:nvGraphicFramePr>
        <p:xfrm>
          <a:off x="179512" y="476672"/>
          <a:ext cx="7719472" cy="508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Ejecuciones presupuestales SSSA 2012-2015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4638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34621"/>
              </p:ext>
            </p:extLst>
          </p:nvPr>
        </p:nvGraphicFramePr>
        <p:xfrm>
          <a:off x="0" y="532993"/>
          <a:ext cx="853244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Ejecuciones presupuestales SSSA 2012-2015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3333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49089"/>
              </p:ext>
            </p:extLst>
          </p:nvPr>
        </p:nvGraphicFramePr>
        <p:xfrm>
          <a:off x="467544" y="309005"/>
          <a:ext cx="7848872" cy="564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Ejecuciones presupuestales SSSA 2012-2015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4605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10390"/>
              </p:ext>
            </p:extLst>
          </p:nvPr>
        </p:nvGraphicFramePr>
        <p:xfrm>
          <a:off x="-180528" y="548680"/>
          <a:ext cx="9217024" cy="544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Ejecuciones presupuestales SSSA 2012-2015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6647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61234"/>
              </p:ext>
            </p:extLst>
          </p:nvPr>
        </p:nvGraphicFramePr>
        <p:xfrm>
          <a:off x="-180528" y="332657"/>
          <a:ext cx="83675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Fuente: Ejecuciones presupuestales SSSA 2012-2015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3201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6241</TotalTime>
  <Words>1265</Words>
  <Application>Microsoft Office PowerPoint</Application>
  <PresentationFormat>Presentación en pantalla (4:3)</PresentationFormat>
  <Paragraphs>274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  <vt:variant>
        <vt:lpstr>Presentaciones personalizadas</vt:lpstr>
      </vt:variant>
      <vt:variant>
        <vt:i4>1</vt:i4>
      </vt:variant>
    </vt:vector>
  </HeadingPairs>
  <TitlesOfParts>
    <vt:vector size="42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Déficit por prestación de servicios de salud</vt:lpstr>
      <vt:lpstr>Presentación de PowerPoint</vt:lpstr>
      <vt:lpstr>Presentación de PowerPoint</vt:lpstr>
      <vt:lpstr>Estados Financieros Septiembre 30 2015</vt:lpstr>
      <vt:lpstr>Estados Financieros Septiembre 30 2015</vt:lpstr>
      <vt:lpstr>Presentación de PowerPoint</vt:lpstr>
      <vt:lpstr>Indicadores financieros</vt:lpstr>
      <vt:lpstr>Indicadores financieros</vt:lpstr>
      <vt:lpstr>Indicadores financieros</vt:lpstr>
      <vt:lpstr>Indicadores financieros</vt:lpstr>
      <vt:lpstr>Indicadores financieros</vt:lpstr>
      <vt:lpstr>Indicadores financieros</vt:lpstr>
      <vt:lpstr>Indicadores financieros</vt:lpstr>
      <vt:lpstr>Indicadores financieros</vt:lpstr>
      <vt:lpstr>Indicadores financieros</vt:lpstr>
      <vt:lpstr>TESORERÍA</vt:lpstr>
      <vt:lpstr>Procesos</vt:lpstr>
      <vt:lpstr>Gestión Bancaria </vt:lpstr>
      <vt:lpstr>Gestión Bancaria </vt:lpstr>
      <vt:lpstr>Gestión Bancaria </vt:lpstr>
      <vt:lpstr>BOLETIN DE BANCOS </vt:lpstr>
      <vt:lpstr>Gestión de Pagos </vt:lpstr>
      <vt:lpstr>Recaudos</vt:lpstr>
      <vt:lpstr>Recobros, Cartera y facturación </vt:lpstr>
      <vt:lpstr>Cuotas Partes Jubilatorias por cobrar</vt:lpstr>
      <vt:lpstr>Presentación personalizada 1</vt:lpstr>
    </vt:vector>
  </TitlesOfParts>
  <Company>GOBERNACION DE ANTIOQUIA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GMARTINEZR</dc:creator>
  <cp:lastModifiedBy>DEISY JULIET PARRA SEPULVEDA</cp:lastModifiedBy>
  <cp:revision>553</cp:revision>
  <cp:lastPrinted>2015-07-07T14:02:50Z</cp:lastPrinted>
  <dcterms:created xsi:type="dcterms:W3CDTF">2012-08-17T22:25:00Z</dcterms:created>
  <dcterms:modified xsi:type="dcterms:W3CDTF">2015-11-18T13:27:06Z</dcterms:modified>
</cp:coreProperties>
</file>